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media/image12.org&amp;utm_campaign=index&amp;utm_content=original" ContentType="image/jpeg"/>
  <Override PartName="/ppt/media/image18.org&amp;utm_campaign=index&amp;utm_content=original" ContentType="image/jpeg"/>
  <Override PartName="/ppt/media/image26.webp" ContentType="image/webp"/>
  <Override PartName="/ppt/media/image34.org&amp;utm_campaign=parser&amp;utm_content=thumbnail" ContentType="image/png"/>
  <Override PartName="/ppt/media/image35.org&amp;utm_campaign=parser&amp;utm_content=thumbnail" ContentType="image/jpeg"/>
  <Override PartName="/ppt/media/image40.org&amp;utm_campaign=index&amp;utm_content=original" ContentType="image/jpe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4"/>
  </p:notesMasterIdLst>
  <p:sldIdLst>
    <p:sldId id="256" r:id="rId2"/>
    <p:sldId id="258" r:id="rId3"/>
    <p:sldId id="260" r:id="rId4"/>
    <p:sldId id="262" r:id="rId5"/>
    <p:sldId id="263" r:id="rId6"/>
    <p:sldId id="264" r:id="rId7"/>
    <p:sldId id="265" r:id="rId8"/>
    <p:sldId id="266" r:id="rId9"/>
    <p:sldId id="267" r:id="rId10"/>
    <p:sldId id="268" r:id="rId11"/>
    <p:sldId id="269" r:id="rId12"/>
    <p:sldId id="270" r:id="rId13"/>
    <p:sldId id="274" r:id="rId14"/>
    <p:sldId id="301" r:id="rId39"/>
    <p:sldId id="271" r:id="rId15"/>
    <p:sldId id="275" r:id="rId16"/>
    <p:sldId id="276" r:id="rId17"/>
    <p:sldId id="277" r:id="rId18"/>
    <p:sldId id="278" r:id="rId19"/>
    <p:sldId id="279" r:id="rId20"/>
    <p:sldId id="280" r:id="rId21"/>
    <p:sldId id="281" r:id="rId22"/>
    <p:sldId id="285" r:id="rId23"/>
    <p:sldId id="284" r:id="rId24"/>
    <p:sldId id="302" r:id="rId40"/>
    <p:sldId id="287" r:id="rId25"/>
    <p:sldId id="303" r:id="rId41"/>
    <p:sldId id="288" r:id="rId26"/>
    <p:sldId id="289" r:id="rId27"/>
    <p:sldId id="292" r:id="rId28"/>
    <p:sldId id="297" r:id="rId29"/>
    <p:sldId id="293" r:id="rId30"/>
    <p:sldId id="294" r:id="rId31"/>
    <p:sldId id="296" r:id="rId32"/>
    <p:sldId id="300" r:id="rId33"/>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6301"/>
  </p:normalViewPr>
  <p:slideViewPr>
    <p:cSldViewPr snapToGrid="0" snapToObjects="1">
      <p:cViewPr varScale="1">
        <p:scale>
          <a:sx n="127" d="100"/>
          <a:sy n="127" d="100"/>
        </p:scale>
        <p:origin x="536" y="19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5.xml"/><Relationship Id="rId16" Type="http://schemas.openxmlformats.org/officeDocument/2006/relationships/slide" Target="slides/slide16.xml"/><Relationship Id="rId17" Type="http://schemas.openxmlformats.org/officeDocument/2006/relationships/slide" Target="slides/slide17.xml"/><Relationship Id="rId18" Type="http://schemas.openxmlformats.org/officeDocument/2006/relationships/slide" Target="slides/slide18.xml"/><Relationship Id="rId19" Type="http://schemas.openxmlformats.org/officeDocument/2006/relationships/slide" Target="slides/slide19.xml"/><Relationship Id="rId20" Type="http://schemas.openxmlformats.org/officeDocument/2006/relationships/slide" Target="slides/slide20.xml"/><Relationship Id="rId21" Type="http://schemas.openxmlformats.org/officeDocument/2006/relationships/slide" Target="slides/slide21.xml"/><Relationship Id="rId22" Type="http://schemas.openxmlformats.org/officeDocument/2006/relationships/slide" Target="slides/slide22.xml"/><Relationship Id="rId23" Type="http://schemas.openxmlformats.org/officeDocument/2006/relationships/slide" Target="slides/slide23.xml"/><Relationship Id="rId24" Type="http://schemas.openxmlformats.org/officeDocument/2006/relationships/slide" Target="slides/slide24.xml"/><Relationship Id="rId25" Type="http://schemas.openxmlformats.org/officeDocument/2006/relationships/slide" Target="slides/slide26.xml"/><Relationship Id="rId26" Type="http://schemas.openxmlformats.org/officeDocument/2006/relationships/slide" Target="slides/slide28.xml"/><Relationship Id="rId27" Type="http://schemas.openxmlformats.org/officeDocument/2006/relationships/slide" Target="slides/slide29.xml"/><Relationship Id="rId28" Type="http://schemas.openxmlformats.org/officeDocument/2006/relationships/slide" Target="slides/slide30.xml"/><Relationship Id="rId29" Type="http://schemas.openxmlformats.org/officeDocument/2006/relationships/slide" Target="slides/slide31.xml"/><Relationship Id="rId30" Type="http://schemas.openxmlformats.org/officeDocument/2006/relationships/slide" Target="slides/slide32.xml"/><Relationship Id="rId31" Type="http://schemas.openxmlformats.org/officeDocument/2006/relationships/slide" Target="slides/slide33.xml"/><Relationship Id="rId32" Type="http://schemas.openxmlformats.org/officeDocument/2006/relationships/slide" Target="slides/slide34.xml"/><Relationship Id="rId33" Type="http://schemas.openxmlformats.org/officeDocument/2006/relationships/slide" Target="slides/slide35.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 Id="rId39" Type="http://schemas.openxmlformats.org/officeDocument/2006/relationships/slide" Target="slides/slide14.xml"/><Relationship Id="rId40" Type="http://schemas.openxmlformats.org/officeDocument/2006/relationships/slide" Target="slides/slide25.xml"/><Relationship Id="rId41" Type="http://schemas.openxmlformats.org/officeDocument/2006/relationships/slide" Target="slides/slide2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title>
      <c:tx>
        <c:rich>
          <a:bodyPr/>
          <a:lstStyle/>
          <a:p>
            <a:r>
              <a:rPr sz="1200" b="1">
                <a:solidFill>
                  <a:srgbClr val="566868"/>
                </a:solidFill>
                <a:latin typeface="Calibri"/>
              </a:rPr>
              <a:t>Redmond population, U.S. Census 1920–2020</a:t>
            </a:r>
          </a:p>
        </c:rich>
      </c:tx>
      <c:layout/>
      <c:overlay val="0"/>
    </c:title>
    <c:autoTitleDeleted val="0"/>
    <c:plotArea>
      <c:barChart>
        <c:barDir val="col"/>
        <c:grouping val="clustered"/>
        <c:ser>
          <c:idx val="0"/>
          <c:order val="0"/>
          <c:tx>
            <c:strRef>
              <c:f>Sheet1!$B$1</c:f>
              <c:strCache>
                <c:ptCount val="1"/>
                <c:pt idx="0">
                  <c:v>Population</c:v>
                </c:pt>
              </c:strCache>
            </c:strRef>
          </c:tx>
          <c:spPr>
            <a:solidFill>
              <a:srgbClr val="566868"/>
            </a:solidFill>
          </c:spPr>
          <c:cat>
            <c:strRef>
              <c:f>Sheet1!$A$2:$A$12</c:f>
              <c:strCache>
                <c:ptCount val="11"/>
                <c:pt idx="0">
                  <c:v>1920</c:v>
                </c:pt>
                <c:pt idx="1">
                  <c:v>1930</c:v>
                </c:pt>
                <c:pt idx="2">
                  <c:v>1940</c:v>
                </c:pt>
                <c:pt idx="3">
                  <c:v>1950</c:v>
                </c:pt>
                <c:pt idx="4">
                  <c:v>1960</c:v>
                </c:pt>
                <c:pt idx="5">
                  <c:v>1970</c:v>
                </c:pt>
                <c:pt idx="6">
                  <c:v>1980</c:v>
                </c:pt>
                <c:pt idx="7">
                  <c:v>1990</c:v>
                </c:pt>
                <c:pt idx="8">
                  <c:v>2000</c:v>
                </c:pt>
                <c:pt idx="9">
                  <c:v>2010</c:v>
                </c:pt>
                <c:pt idx="10">
                  <c:v>2020</c:v>
                </c:pt>
              </c:strCache>
            </c:strRef>
          </c:cat>
          <c:val>
            <c:numRef>
              <c:f>Sheet1!$B$2:$B$12</c:f>
              <c:numCache>
                <c:formatCode>General</c:formatCode>
                <c:ptCount val="11"/>
                <c:pt idx="0">
                  <c:v>438</c:v>
                </c:pt>
                <c:pt idx="1">
                  <c:v>460</c:v>
                </c:pt>
                <c:pt idx="2">
                  <c:v>530</c:v>
                </c:pt>
                <c:pt idx="3">
                  <c:v>573</c:v>
                </c:pt>
                <c:pt idx="4">
                  <c:v>1426</c:v>
                </c:pt>
                <c:pt idx="5">
                  <c:v>11020</c:v>
                </c:pt>
                <c:pt idx="6">
                  <c:v>23318</c:v>
                </c:pt>
                <c:pt idx="7">
                  <c:v>35800</c:v>
                </c:pt>
                <c:pt idx="8">
                  <c:v>45256</c:v>
                </c:pt>
                <c:pt idx="9">
                  <c:v>54144</c:v>
                </c:pt>
                <c:pt idx="10">
                  <c:v>73256</c:v>
                </c:pt>
              </c:numCache>
            </c:numRef>
          </c:val>
        </c:ser>
        <c:dLbls>
          <c:numFmt formatCode="#,##0" sourceLinked="0"/>
          <c:txPr>
            <a:bodyPr/>
            <a:lstStyle/>
            <a:p>
              <a:pPr>
                <a:defRPr sz="900">
                  <a:solidFill>
                    <a:srgbClr val="564E4E"/>
                  </a:solidFill>
                  <a:latin typeface="Calibri"/>
                </a:defRPr>
              </a:pPr>
            </a:p>
          </c:txPr>
          <c:dLblPos val="outEnd"/>
          <c:showLegendKey val="0"/>
          <c:showVal val="1"/>
          <c:showCatName val="0"/>
          <c:showSerName val="0"/>
          <c:showPercent val="0"/>
          <c:showBubbleSize val="0"/>
          <c:showLeaderLines val="1"/>
        </c:dLbls>
        <c:gapWidth val="60"/>
        <c:axId val="-2068027336"/>
        <c:axId val="-2113994440"/>
      </c:barChart>
      <c:catAx>
        <c:axId val="-2068027336"/>
        <c:scaling>
          <c:orientation val="minMax"/>
        </c:scaling>
        <c:delete val="0"/>
        <c:axPos val="b"/>
        <c:majorTickMark val="out"/>
        <c:minorTickMark val="none"/>
        <c:tickLblPos val="nextTo"/>
        <c:spPr>
          <a:ln>
            <a:solidFill>
              <a:srgbClr val="C9C4B8"/>
            </a:solidFill>
          </a:ln>
        </c:spPr>
        <c:txPr>
          <a:bodyPr/>
          <a:lstStyle/>
          <a:p>
            <a:pPr>
              <a:defRPr sz="900">
                <a:solidFill>
                  <a:srgbClr val="564E4E"/>
                </a:solidFill>
                <a:latin typeface="Calibri"/>
              </a:defRPr>
            </a:pPr>
          </a:p>
        </c:txPr>
        <c:crossAx val="-2113994440"/>
        <c:crosses val="autoZero"/>
        <c:auto val="1"/>
        <c:lblAlgn val="ctr"/>
        <c:lblOffset val="100"/>
        <c:noMultiLvlLbl val="0"/>
      </c:catAx>
      <c:valAx>
        <c:axId val="-2113994440"/>
        <c:scaling>
          <c:max val="80000.0"/>
        </c:scaling>
        <c:delete val="0"/>
        <c:axPos val="l"/>
        <c:majorGridlines>
          <c:spPr>
            <a:ln>
              <a:solidFill>
                <a:srgbClr val="E4DFD2"/>
              </a:solidFill>
            </a:ln>
          </c:spPr>
        </c:majorGridlines>
        <c:numFmt formatCode="#,##0" sourceLinked="0"/>
        <c:majorTickMark val="out"/>
        <c:minorTickMark val="none"/>
        <c:tickLblPos val="nextTo"/>
        <c:spPr>
          <a:ln>
            <a:noFill/>
          </a:ln>
        </c:spPr>
        <c:txPr>
          <a:bodyPr/>
          <a:lstStyle/>
          <a:p>
            <a:pPr>
              <a:defRPr sz="900">
                <a:solidFill>
                  <a:srgbClr val="6E6260"/>
                </a:solidFill>
                <a:latin typeface="Calibri"/>
              </a:defRPr>
            </a:pPr>
          </a:p>
        </c:txPr>
        <c:crossAx val="-2068027336"/>
        <c:crosses val="autoZero"/>
      </c:valAx>
    </c:plotArea>
    <c:dispBlanksAs val="gap"/>
  </c:chart>
  <c:txPr>
    <a:bodyPr/>
    <a:lstStyle/>
    <a:p>
      <a:pPr>
        <a:defRPr sz="1800"/>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75006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FRONT MATTER  ·  about 1 min</a:t>
            </a:r>
          </a:p>
          <a:p>
            <a:r>
              <a:rPr lang="en-US" b="1" dirty="0"/>
              <a:t>KEY POINTS</a:t>
            </a:r>
          </a:p>
          <a:p>
            <a:pPr marL="285750" indent="-285750">
              <a:buFont typeface="Arial"/>
              <a:buChar char="•"/>
            </a:pPr>
            <a:r>
              <a:rPr lang="en-US" dirty="0"/>
              <a:t>A two-lesson unit built for 45-minute blocks, with an optional field-study day.</a:t>
            </a:r>
          </a:p>
          <a:p>
            <a:pPr marL="285750" indent="-285750">
              <a:buFont typeface="Arial"/>
              <a:buChar char="•"/>
            </a:pPr>
            <a:r>
              <a:rPr lang="en-US" dirty="0"/>
              <a:t>Geographic emphasis: Redmond and Kirkland carry most of the lesson time, named individuals, and site studies; Bellevue appears through its Japanese American farming community and postwar growth; Sammamish through the plateau's mill towns, its rural persistence, and its 1999 incorporation.</a:t>
            </a:r>
          </a:p>
          <a:p>
            <a:pPr marL="285750" indent="-285750">
              <a:buFont typeface="Arial"/>
              <a:buChar char="•"/>
            </a:pPr>
            <a:r>
              <a:rPr lang="en-US" dirty="0"/>
              <a:t>Every slide after this one carries a CORE or ADDITIONAL badge in the title band. A teacher running short can drop every ADDITIONAL slide and still meet every listed standard.</a:t>
            </a:r>
          </a:p>
          <a:p>
            <a:r>
              <a:rPr lang="en-US" b="1" dirty="0"/>
              <a:t>HOW TO TEACH IT</a:t>
            </a:r>
          </a:p>
          <a:p>
            <a:r>
              <a:rPr lang="en-US" dirty="0"/>
              <a:t>Introduce the unit in one breath: this is history that happened where students live, and the point is to notice how much the ground under them has changed jobs. Name the two lesson titles and move on.</a:t>
            </a:r>
          </a:p>
          <a:p>
            <a:r>
              <a:rPr lang="en-US" dirty="0"/>
              <a:t>For reviewers: the badge system replaces the earlier note-only tagging. CORE slides are the spine; ADDITIONAL slides (Early Businesses, The lake drops nine feet, Derby Days, Redmond by the numbers) add texture and can be cut without losing a standard.</a:t>
            </a:r>
          </a:p>
          <a:p>
            <a:r>
              <a:rPr lang="en-US" b="1" dirty="0"/>
              <a:t>STANDARDS · GRADE 4</a:t>
            </a:r>
          </a:p>
          <a:p>
            <a:r>
              <a:rPr lang="en-US" dirty="0"/>
              <a:t>Framing slide; no standard is assessed here.</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FRONT MATTER  ·  not timed</a:t>
            </a:r>
          </a:p>
          <a:p>
            <a:r>
              <a:rPr lang="en-US" b="1" dirty="0"/>
              <a:t>KEY POINTS</a:t>
            </a:r>
          </a:p>
          <a:p>
            <a:pPr marL="285750" indent="-285750">
              <a:buFont typeface="Arial"/>
              <a:buChar char="•"/>
            </a:pPr>
            <a:r>
              <a:rPr lang="en-US" dirty="0"/>
              <a:t>A transparency slide for reviewers; it does not need to be shown to students.</a:t>
            </a:r>
          </a:p>
          <a:p>
            <a:pPr marL="285750" indent="-285750">
              <a:buFont typeface="Arial"/>
              <a:buChar char="•"/>
            </a:pPr>
            <a:r>
              <a:rPr lang="en-US" dirty="0"/>
              <a:t>Placed at the front so alignment can be verified before reading a single content slide. The where-and-how detail is in the companion document.</a:t>
            </a:r>
          </a:p>
          <a:p>
            <a:pPr marL="285750" indent="-285750">
              <a:buFont typeface="Arial"/>
              <a:buChar char="•"/>
            </a:pPr>
            <a:r>
              <a:rPr lang="en-US" dirty="0"/>
              <a:t>The Since Time Immemorial foundation slide anchors the tribal-history requirement but does not complete it: this unit supplements the district's standalone STI instruction, it does not replace it.</a:t>
            </a:r>
          </a:p>
          <a:p>
            <a:r>
              <a:rPr lang="en-US" b="1" dirty="0"/>
              <a:t>HOW TO TEACH IT</a:t>
            </a:r>
          </a:p>
          <a:p>
            <a:r>
              <a:rPr lang="en-US" dirty="0"/>
              <a:t>Skip in class. If an observer is present, leave it up for thirty seconds while students settle.</a:t>
            </a:r>
          </a:p>
          <a:p>
            <a:r>
              <a:rPr lang="en-US" dirty="0"/>
              <a:t>Reviewers: the list is grade-specific. Each deck's list is verbatim from OSPI's 2019 K–12 Social Studies Learning Standards for that grade band, and the companion document maps every standard to the slides that carry it.</a:t>
            </a:r>
          </a:p>
          <a:p>
            <a:r>
              <a:rPr lang="en-US" b="1" dirty="0"/>
              <a:t>STANDARDS · GRADE 4</a:t>
            </a:r>
          </a:p>
          <a:p>
            <a:r>
              <a:rPr lang="en-US" dirty="0"/>
              <a:t>Framing slide; no standard is assessed here.</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Opening question: “Do you know what the Eastside looked like a hundred years ago?”</a:t>
            </a:r>
          </a:p>
          <a:p>
            <a:pPr marL="285750" indent="-285750">
              <a:buFont typeface="Arial"/>
              <a:buChar char="•"/>
            </a:pPr>
            <a:r>
              <a:rPr lang="en-US" dirty="0"/>
              <a:t>Take guesses before showing anything else. Do not resolve the question; the whole lesson is the answer.</a:t>
            </a:r>
          </a:p>
          <a:p>
            <a:pPr marL="285750" indent="-285750">
              <a:buFont typeface="Arial"/>
              <a:buChar char="•"/>
            </a:pPr>
            <a:r>
              <a:rPr lang="en-US" dirty="0"/>
              <a:t>Write three or four guesses on chart paper and keep them up. The farms slide and the closing activity come back to them.</a:t>
            </a:r>
          </a:p>
          <a:p>
            <a:r>
              <a:rPr lang="en-US" b="1" dirty="0"/>
              <a:t>HOW TO TEACH IT</a:t>
            </a:r>
          </a:p>
          <a:p>
            <a:r>
              <a:rPr lang="en-US" dirty="0"/>
              <a:t>Put the question up and take answers. Most students will guess forest, and they are right; the useful part is how quickly they run out of guesses after that. Write the guesses where they will stay visible all lesson.</a:t>
            </a:r>
          </a:p>
          <a:p>
            <a:r>
              <a:rPr lang="en-US" dirty="0"/>
              <a:t>Lesson 1 covers a lot of ground. If you are tight on time, the two ADDITIONAL slides (Early Businesses, The lake drops nine feet) are the ones to drop; everything else carries a standard.</a:t>
            </a:r>
          </a:p>
          <a:p>
            <a:r>
              <a:rPr lang="en-US" b="1" dirty="0"/>
              <a:t>ASK — AND LISTEN FOR</a:t>
            </a:r>
          </a:p>
          <a:p>
            <a:r>
              <a:rPr lang="en-US" dirty="0"/>
              <a:t>Q: Do you know what the Eastside looked like a hundred years ago?</a:t>
            </a:r>
          </a:p>
          <a:p>
            <a:r>
              <a:rPr lang="en-US" dirty="0"/>
              <a:t>Listen for: Forest, trees, farms, no buildings, dirt roads. Accept everything; write it down; do not confirm or correct.</a:t>
            </a:r>
          </a:p>
          <a:p>
            <a:r>
              <a:rPr lang="en-US" b="1" dirty="0"/>
              <a:t>STANDARDS · GRADE 4</a:t>
            </a:r>
          </a:p>
          <a:p>
            <a:r>
              <a:rPr lang="en-US" dirty="0"/>
              <a:t>Framing slide; no standard is assessed here.</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Four resources: trees (old-growth fir and cedar, some over two hundred feet), water (a river and two lakes), soil (a fertile valley floor), rails (track into the woods in the 1880s).</a:t>
            </a:r>
          </a:p>
          <a:p>
            <a:pPr marL="285750" indent="-285750">
              <a:buFont typeface="Arial"/>
              <a:buChar char="•"/>
            </a:pPr>
            <a:r>
              <a:rPr lang="en-US" dirty="0"/>
              <a:t>Geography, natural resources, climate and available labor decided which industries were possible here.</a:t>
            </a:r>
          </a:p>
          <a:p>
            <a:pPr marL="285750" indent="-285750">
              <a:buFont typeface="Arial"/>
              <a:buChar char="•"/>
            </a:pPr>
            <a:r>
              <a:rPr lang="en-US" dirty="0"/>
              <a:t>The discussion question is held open: “If this is everything around you in 1885, what jobs exist here?” The answer arrives twelve slides later, on From stumps to farms.</a:t>
            </a:r>
          </a:p>
          <a:p>
            <a:r>
              <a:rPr lang="en-US" b="1" dirty="0"/>
              <a:t>HOW TO TEACH IT</a:t>
            </a:r>
          </a:p>
          <a:p>
            <a:r>
              <a:rPr lang="en-US" dirty="0"/>
              <a:t>Read the four cards, then pose the held question. Students reach logging fast; push past it. Ask what jobs exist around a mill that are not cutting trees: cook, bookkeeper, blacksmith, teacher, storekeeper, boarding-house keeper. An industry is never only the obvious job.</a:t>
            </a:r>
          </a:p>
          <a:p>
            <a:r>
              <a:rPr lang="en-US" dirty="0"/>
              <a:t>Hold the question and do not resolve it. Add the guesses to the chart paper from the opener. The delay is what makes the cause and effect land when the farms slide answers it.</a:t>
            </a:r>
          </a:p>
          <a:p>
            <a:r>
              <a:rPr lang="en-US" b="1" dirty="0"/>
              <a:t>ASK — AND LISTEN FOR</a:t>
            </a:r>
          </a:p>
          <a:p>
            <a:r>
              <a:rPr lang="en-US" dirty="0"/>
              <a:t>Q: If this is everything around you in 1885, what jobs exist here?</a:t>
            </a:r>
          </a:p>
          <a:p>
            <a:r>
              <a:rPr lang="en-US" dirty="0"/>
              <a:t>Listen for: Logger, mill worker, farmer; then the jobs around a mill: cook, storekeeper, blacksmith, bookkeeper, teacher. Extension: what resources might be missing from the list? (Fish, clay for bricks, stone, the lake as a road.)</a:t>
            </a:r>
          </a:p>
          <a:p>
            <a:r>
              <a:rPr lang="en-US" b="1" dirty="0"/>
              <a:t>STANDARDS · GRADE 4</a:t>
            </a:r>
          </a:p>
          <a:p>
            <a:r>
              <a:rPr lang="en-US" dirty="0"/>
              <a:t>E4.4.1, E2.4.2</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Since time immemorial: the Snoqualmie Tribe describes its people as having lived here longer than anyone can remember.</a:t>
            </a:r>
          </a:p>
          <a:p>
            <a:pPr marL="285750" indent="-285750">
              <a:buFont typeface="Arial"/>
              <a:buChar char="•"/>
            </a:pPr>
            <a:r>
              <a:rPr lang="en-US" dirty="0"/>
              <a:t>Bear Creek, Redmond, 2008: stone tools beneath a bog layer that tested at 10,000 years old, so the tools are older still. Marymoor: a seasonal camp used from about 4,000 BCE. Inglewood Hill, Sammamish: a Snoqualmie village into the early 1900s.</a:t>
            </a:r>
          </a:p>
          <a:p>
            <a:pPr marL="285750" indent="-285750">
              <a:buFont typeface="Arial"/>
              <a:buChar char="•"/>
            </a:pPr>
            <a:r>
              <a:rPr lang="en-US" dirty="0"/>
              <a:t>The Point Elliott Treaty, 1855: tribes signed a treaty with the United States.</a:t>
            </a:r>
          </a:p>
          <a:p>
            <a:pPr marL="285750" indent="-285750">
              <a:buFont typeface="Arial"/>
              <a:buChar char="•"/>
            </a:pPr>
            <a:r>
              <a:rPr lang="en-US" dirty="0"/>
              <a:t>This slide anchors, but does not complete, the tribal-history requirement (RCW 28A.320.170). It supplements the district's Since Time Immemorial unit.</a:t>
            </a:r>
          </a:p>
          <a:p>
            <a:r>
              <a:rPr lang="en-US" b="1" dirty="0"/>
              <a:t>HOW TO TEACH IT</a:t>
            </a:r>
          </a:p>
          <a:p>
            <a:r>
              <a:rPr lang="en-US" dirty="0"/>
              <a:t>Two moves matter. Present tense: tribes are not a chapter that ended. And honesty about the record: historians say plainly that no link has been established between the Bear Creek toolmakers and the families living here in the 1870s. Saying so is modelling what a historian does with an incomplete record, which is the habit this whole unit teaches.</a:t>
            </a:r>
          </a:p>
          <a:p>
            <a:r>
              <a:rPr lang="en-US" dirty="0"/>
              <a:t>Everything on the slide comes from published sources and the Tribe's own public words. Before formal adoption, route local tribal content through your district Native education contact.</a:t>
            </a:r>
          </a:p>
          <a:p>
            <a:r>
              <a:rPr lang="en-US" dirty="0"/>
              <a:t>For fuller background (longhouse life, the seasonal round, salmon and cedar), use the OSPI Since Time Immemorial elementary lessons. Do not try to compress that into this slide.</a:t>
            </a:r>
          </a:p>
          <a:p>
            <a:r>
              <a:rPr lang="en-US" b="1" dirty="0"/>
              <a:t>ASK — AND LISTEN FOR</a:t>
            </a:r>
          </a:p>
          <a:p>
            <a:r>
              <a:rPr lang="en-US" dirty="0"/>
              <a:t>Q: How do we know people were here 10,000 years ago if nobody wrote it down?</a:t>
            </a:r>
          </a:p>
          <a:p>
            <a:r>
              <a:rPr lang="en-US" dirty="0"/>
              <a:t>Listen for: The tools, and the bog layer above them that can be dated. Evidence does not have to be words.</a:t>
            </a:r>
          </a:p>
          <a:p>
            <a:r>
              <a:rPr lang="en-US" b="1" dirty="0"/>
              <a:t>STANDARDS · GRADE 4</a:t>
            </a:r>
          </a:p>
          <a:p>
            <a:r>
              <a:rPr lang="en-US" dirty="0"/>
              <a:t>C3.4.1, H1.4.2, RCW 28A.320.170</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McRedmond, Perrigo, Tosh, Wiley, Kirk, Houghton, Forbes, Monohon: names students pass on signs every week.</a:t>
            </a:r>
          </a:p>
          <a:p>
            <a:pPr marL="285750" indent="-285750">
              <a:buFont typeface="Arial"/>
              <a:buChar char="•"/>
            </a:pPr>
            <a:r>
              <a:rPr lang="en-US" dirty="0"/>
              <a:t>These were not famous people. They were ordinary families who arrived in the 1870s and 1880s; we know their names because they owned land, ran businesses, or held office.</a:t>
            </a:r>
          </a:p>
          <a:p>
            <a:pPr marL="285750" indent="-285750">
              <a:buFont typeface="Arial"/>
              <a:buChar char="•"/>
            </a:pPr>
            <a:r>
              <a:rPr lang="en-US" dirty="0"/>
              <a:t>This is where the unit's question about whose story survived is first planted, and where the costs-and-benefits-of-moving thread begins.</a:t>
            </a:r>
          </a:p>
          <a:p>
            <a:r>
              <a:rPr lang="en-US" b="1" dirty="0"/>
              <a:t>HOW TO TEACH IT</a:t>
            </a:r>
          </a:p>
          <a:p>
            <a:r>
              <a:rPr lang="en-US" dirty="0"/>
              <a:t>Thirty seconds of hands. Most classes get McRedmond, Perrigo, Kirk and Houghton immediately. Do not take long on student questions; the point is relevance, not detail.</a:t>
            </a:r>
          </a:p>
          <a:p>
            <a:r>
              <a:rPr lang="en-US" dirty="0"/>
              <a:t>Name the point out loud: the reason we know these names at all is that they owned things or held office. That is exactly the problem the Whose story survived? slide takes up later. Plant it now.</a:t>
            </a:r>
          </a:p>
          <a:p>
            <a:r>
              <a:rPr lang="en-US" b="1" dirty="0"/>
              <a:t>ASK — AND LISTEN FOR</a:t>
            </a:r>
          </a:p>
          <a:p>
            <a:r>
              <a:rPr lang="en-US" dirty="0"/>
              <a:t>Q: Where have you seen these names?</a:t>
            </a:r>
          </a:p>
          <a:p>
            <a:r>
              <a:rPr lang="en-US" dirty="0"/>
              <a:t>Listen for: Parks, roads, a landing, a lake, a school. Then: why do we name places after people at all?</a:t>
            </a:r>
          </a:p>
          <a:p>
            <a:r>
              <a:rPr lang="en-US" b="1" dirty="0"/>
              <a:t>STANDARDS · GRADE 4</a:t>
            </a:r>
          </a:p>
          <a:p>
            <a:r>
              <a:rPr lang="en-US" dirty="0"/>
              <a:t>H2.4.1, E1.4.1</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Luke and Kate McRedmond: from Ireland; settled 80 acres in 1871 on land that is now Redmond Town Center; Luke later became postmaster.</a:t>
            </a:r>
          </a:p>
          <a:p>
            <a:pPr marL="285750" indent="-285750">
              <a:buFont typeface="Arial"/>
              <a:buChar char="•"/>
            </a:pPr>
            <a:r>
              <a:rPr lang="en-US" dirty="0"/>
              <a:t>Warren and Laura Perrigo: arrived June 1871 from New Brunswick; built the Melrose House inn, so popular the town was briefly called Melrose.</a:t>
            </a:r>
          </a:p>
          <a:p>
            <a:pPr marL="285750" indent="-285750">
              <a:buFont typeface="Arial"/>
              <a:buChar char="•"/>
            </a:pPr>
            <a:r>
              <a:rPr lang="en-US" dirty="0"/>
              <a:t>How Redmond got its name: Salmonberg (the salmon were that thick) → Melrose (after the inn) → Redmond, 1883 (after the postmaster petitioned to rename it).</a:t>
            </a:r>
          </a:p>
          <a:p>
            <a:pPr marL="285750" indent="-285750">
              <a:buFont typeface="Arial"/>
              <a:buChar char="•"/>
            </a:pPr>
            <a:r>
              <a:rPr lang="en-US" dirty="0"/>
              <a:t>Question on the slide: whoever holds power names the place. Is that fair?</a:t>
            </a:r>
          </a:p>
          <a:p>
            <a:r>
              <a:rPr lang="en-US" b="1" dirty="0"/>
              <a:t>HOW TO TEACH IT</a:t>
            </a:r>
          </a:p>
          <a:p>
            <a:r>
              <a:rPr lang="en-US" dirty="0"/>
              <a:t>The naming fight is the story to tell, and it is the individual-causes-change standard in miniature: one person caused a change that is still on every road sign in the city. Luke McRedmond, as postmaster, petitioned the post office to rename the station after himself. The Perrigos were not pleased, and the two families feuded for years.</a:t>
            </a:r>
          </a:p>
          <a:p>
            <a:r>
              <a:rPr lang="en-US" dirty="0"/>
              <a:t>Ask whether that is fair and let them argue. Students remember this because it is petty and human, and it is a real lesson about how the map got made: naming is a power, and it usually sits with whoever holds an office.</a:t>
            </a:r>
          </a:p>
          <a:p>
            <a:r>
              <a:rPr lang="en-US" dirty="0"/>
              <a:t>Both families crossed a continent or an ocean. Ask what each gave up. Neither knew what was here.</a:t>
            </a:r>
          </a:p>
          <a:p>
            <a:r>
              <a:rPr lang="en-US" b="1" dirty="0"/>
              <a:t>ASK — AND LISTEN FOR</a:t>
            </a:r>
          </a:p>
          <a:p>
            <a:r>
              <a:rPr lang="en-US" dirty="0"/>
              <a:t>Q: Whoever holds power names the place. Is that fair?</a:t>
            </a:r>
          </a:p>
          <a:p>
            <a:r>
              <a:rPr lang="en-US" dirty="0"/>
              <a:t>Listen for: No answer is wrong; listen for reasons. Push: who should get to name a place — the first family, the most people, a vote?</a:t>
            </a:r>
          </a:p>
          <a:p>
            <a:r>
              <a:rPr lang="en-US" dirty="0"/>
              <a:t>Q: What did each family give up by moving here?</a:t>
            </a:r>
          </a:p>
          <a:p>
            <a:r>
              <a:rPr lang="en-US" dirty="0"/>
              <a:t>Listen for: Home, relatives, a known language and climate, safety. What did they hope for? Land, a business, a fresh start.</a:t>
            </a:r>
          </a:p>
          <a:p>
            <a:r>
              <a:rPr lang="en-US" b="1" dirty="0"/>
              <a:t>STANDARDS · GRADE 4</a:t>
            </a:r>
          </a:p>
          <a:p>
            <a:r>
              <a:rPr lang="en-US" dirty="0"/>
              <a:t>H2.4.1, E1.4.1, H1.4.2</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The Popham and MacGregor families: the first to settle the Kirkland shore, just south of today's downtown.</a:t>
            </a:r>
          </a:p>
          <a:p>
            <a:pPr marL="285750" indent="-285750">
              <a:buFont typeface="Arial"/>
              <a:buChar char="•"/>
            </a:pPr>
            <a:r>
              <a:rPr lang="en-US" dirty="0"/>
              <a:t>The Curtis family: a boat landing at Houghton, one of very few docks on the east side of the lake; they built boats there as well as tying them up.</a:t>
            </a:r>
          </a:p>
          <a:p>
            <a:pPr marL="285750" indent="-285750">
              <a:buFont typeface="Arial"/>
              <a:buChar char="•"/>
            </a:pPr>
            <a:r>
              <a:rPr lang="en-US" dirty="0"/>
              <a:t>Martin Monohon: the first permanent non-Native settler on the Sammamish plateau; ran a ferry landing on Lake Sammamish and in 1887 petitioned for one of the first roads up onto the plateau.</a:t>
            </a:r>
          </a:p>
          <a:p>
            <a:pPr marL="285750" indent="-285750">
              <a:buFont typeface="Arial"/>
              <a:buChar char="•"/>
            </a:pPr>
            <a:r>
              <a:rPr lang="en-US" dirty="0"/>
              <a:t>Keep the three settlements moving in parallel: 1871 in Redmond, 1871 in Kirkland, 1877 on the plateau. These towns grew up beside each other, not one after another.</a:t>
            </a:r>
          </a:p>
          <a:p>
            <a:r>
              <a:rPr lang="en-US" b="1" dirty="0"/>
              <a:t>HOW TO TEACH IT</a:t>
            </a:r>
          </a:p>
          <a:p>
            <a:r>
              <a:rPr lang="en-US" dirty="0"/>
              <a:t>Plant Monohon hard, because the name comes back twice: the mill town on Lake Sammamish that burns in 1925, and again in 1999 when Monohon appears on the shortlist of names for the new city of Sammamish. A town can disappear and its name can still be a live option a century later.</a:t>
            </a:r>
          </a:p>
          <a:p>
            <a:r>
              <a:rPr lang="en-US" dirty="0"/>
              <a:t>The Curtis boat landing is the thread that runs straight into Lesson 2 and becomes a shipyard employing thousands. Say so now so the payoff lands later.</a:t>
            </a:r>
          </a:p>
          <a:p>
            <a:r>
              <a:rPr lang="en-US" dirty="0"/>
              <a:t>The road question is the resource standard again: access is a resource. Without a road up the hill, the plateau's soil and timber were worth almost nothing to anyone.</a:t>
            </a:r>
          </a:p>
          <a:p>
            <a:r>
              <a:rPr lang="en-US" b="1" dirty="0"/>
              <a:t>ASK — AND LISTEN FOR</a:t>
            </a:r>
          </a:p>
          <a:p>
            <a:r>
              <a:rPr lang="en-US" dirty="0"/>
              <a:t>Q: There weren't many cars back then. Why was a road so valuable?</a:t>
            </a:r>
          </a:p>
          <a:p>
            <a:r>
              <a:rPr lang="en-US" dirty="0"/>
              <a:t>Listen for: Wagons, animals, getting crops and timber out and supplies in; without a road the land could not be sold or farmed for money.</a:t>
            </a:r>
          </a:p>
          <a:p>
            <a:r>
              <a:rPr lang="en-US" b="1" dirty="0"/>
              <a:t>STANDARDS · GRADE 4</a:t>
            </a:r>
          </a:p>
          <a:p>
            <a:r>
              <a:rPr lang="en-US" dirty="0"/>
              <a:t>H2.4.1, E4.4.1, H1.4.2</a:t>
            </a:r>
          </a:p>
          <a:p>
            <a:r>
              <a:rPr lang="en-US" b="1" dirty="0"/>
              <a:t>VERIFY BEFORE PRESENTING</a:t>
            </a:r>
          </a:p>
          <a:p>
            <a:pPr marL="285750" indent="-285750">
              <a:buFont typeface="Arial"/>
              <a:buChar char="•"/>
            </a:pPr>
            <a:r>
              <a:rPr lang="en-US" dirty="0"/>
              <a:t>The image placeholder for Martin Monohon is still empty; the Sammamish Heritage Society holds a portrait.</a:t>
            </a:r>
          </a:p>
          <a:p>
            <a:pPr marL="285750" indent="-285750">
              <a:buFont typeface="Arial"/>
              <a:buChar char="•"/>
            </a:pPr>
            <a:r>
              <a:rPr lang="en-US" dirty="0"/>
              <a:t>Sources disagree on the Curtis landing: HistoryLink Essay 20514 says Frank Curtis bought land at Houghton in the 1870s; a 2005 Seattle Times feature says James Curtis operated boats from 1883. The slide keeps 1883. The Grade 7 Sourcing Lab uses this disagreement deliberately.</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Mills processed raw materials at scale and powered the Industrial Revolution in America; here they turned trees into lumber and shingles.</a:t>
            </a:r>
          </a:p>
          <a:p>
            <a:pPr marL="285750" indent="-285750">
              <a:buFont typeface="Arial"/>
              <a:buChar char="•"/>
            </a:pPr>
            <a:r>
              <a:rPr lang="en-US" dirty="0"/>
              <a:t>Campbell Mill, Redmond: opened 1905 in a company town called Campton on Lake Sammamish; sixteen miles of track into the woods; bunkhouses built on rail-car frames so they could be dragged to wherever the cutting was.</a:t>
            </a:r>
          </a:p>
          <a:p>
            <a:pPr marL="285750" indent="-285750">
              <a:buFont typeface="Arial"/>
              <a:buChar char="•"/>
            </a:pPr>
            <a:r>
              <a:rPr lang="en-US" dirty="0"/>
              <a:t>Monohon, Sammamish: a full mill town on the lake's southeast shore; twenty homes by 1906; 300 people by 1911 with a depot, hotel, meeting hall, and a post office with 125 letter boxes.</a:t>
            </a:r>
          </a:p>
          <a:p>
            <a:pPr marL="285750" indent="-285750">
              <a:buFont typeface="Arial"/>
              <a:buChar char="•"/>
            </a:pPr>
            <a:r>
              <a:rPr lang="en-US" dirty="0"/>
              <a:t>Weber Point, Sammamish: Joseph Weber's Lake Sammamish Shingle Company from September 1901, with a second shingle mill to follow. Shingles mattered because the population was growing so fast.</a:t>
            </a:r>
          </a:p>
          <a:p>
            <a:r>
              <a:rPr lang="en-US" b="1" dirty="0"/>
              <a:t>HOW TO TEACH IT</a:t>
            </a:r>
          </a:p>
          <a:p>
            <a:r>
              <a:rPr lang="en-US" dirty="0"/>
              <a:t>The bunkhouses-on-wheels detail is the one to slow down on. Ask who owned the bunkhouse a mill hand slept in, and wait. The answer students arrive at: these men moved with the work and did not own where they slept. That sets up the closing generalisation of the lesson.</a:t>
            </a:r>
          </a:p>
          <a:p>
            <a:r>
              <a:rPr lang="en-US" dirty="0"/>
              <a:t>Define company town plainly: a town owned by the company the workers work for — the store, the houses, sometimes the school. Ask what happens to your rent if you complain about your job.</a:t>
            </a:r>
          </a:p>
          <a:p>
            <a:r>
              <a:rPr lang="en-US" dirty="0"/>
              <a:t>The Campbell Mill pilings are still visible in Lake Sammamish near East Lake Sammamish Parkway and 187th Street NE. A student who lives near there has probably seen them without knowing what they are.</a:t>
            </a:r>
          </a:p>
          <a:p>
            <a:r>
              <a:rPr lang="en-US" b="1" dirty="0"/>
              <a:t>ASK — AND LISTEN FOR</a:t>
            </a:r>
          </a:p>
          <a:p>
            <a:r>
              <a:rPr lang="en-US" dirty="0"/>
              <a:t>Q: How much power did the mill have over the people who worked there?</a:t>
            </a:r>
          </a:p>
          <a:p>
            <a:r>
              <a:rPr lang="en-US" dirty="0"/>
              <a:t>Listen for: It owned the houses, the store, and the jobs; workers who complained could lose all three. Extension: working conditions, hours, injuries.</a:t>
            </a:r>
          </a:p>
          <a:p>
            <a:r>
              <a:rPr lang="en-US" b="1" dirty="0"/>
              <a:t>STANDARDS · GRADE 4</a:t>
            </a:r>
          </a:p>
          <a:p>
            <a:r>
              <a:rPr lang="en-US" dirty="0"/>
              <a:t>E4.4.2, E2.4.2</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120,000 board feet of lumber every day, roughly twenty small houses' worth, in a town of about 300 people (1911).</a:t>
            </a:r>
          </a:p>
          <a:p>
            <a:pPr marL="285750" indent="-285750">
              <a:buFont typeface="Arial"/>
              <a:buChar char="•"/>
            </a:pPr>
            <a:r>
              <a:rPr lang="en-US" dirty="0"/>
              <a:t>26 June 1925: a fire started in the sawmill and destroyed the town. Left standing: a steel sawdust burner, ten company houses, and the horse barn.</a:t>
            </a:r>
          </a:p>
          <a:p>
            <a:pPr marL="285750" indent="-285750">
              <a:buFont typeface="Arial"/>
              <a:buChar char="•"/>
            </a:pPr>
            <a:r>
              <a:rPr lang="en-US" dirty="0"/>
              <a:t>The mills were crucial to development and fragile — tinder waiting to burn. Discussion: why were fires so common in early structures?</a:t>
            </a:r>
          </a:p>
          <a:p>
            <a:r>
              <a:rPr lang="en-US" b="1" dirty="0"/>
              <a:t>HOW TO TEACH IT</a:t>
            </a:r>
          </a:p>
          <a:p>
            <a:r>
              <a:rPr lang="en-US" dirty="0"/>
              <a:t>Read the numbers aloud so they are not available only by sight, and contrast them: twenty houses' worth of lumber a day, in a town of 300.</a:t>
            </a:r>
          </a:p>
          <a:p>
            <a:r>
              <a:rPr lang="en-US" dirty="0"/>
              <a:t>The question on the slide (why were fires so common?) has concrete answers; take three and move on. Then ask the follow-up, which has no tidy answer and should not get one: what happens to a town when its mill burns? Somebody will say people move away, which is right. Somebody may say they rebuild, which is also right: the mill was rebuilt, the town was not.</a:t>
            </a:r>
          </a:p>
          <a:p>
            <a:r>
              <a:rPr lang="en-US" dirty="0"/>
              <a:t>Fire is the quiet through-line of Lesson 1. Monohon burns in 1925; Redmond's hotel fires are part of why it wanted to incorporate and sell bonds for a water system. Flag that now, because the incorporation slide is three slides away.</a:t>
            </a:r>
          </a:p>
          <a:p>
            <a:r>
              <a:rPr lang="en-US" b="1" dirty="0"/>
              <a:t>ASK — AND LISTEN FOR</a:t>
            </a:r>
          </a:p>
          <a:p>
            <a:r>
              <a:rPr lang="en-US" dirty="0"/>
              <a:t>Q: Why were fires so common in early structures?</a:t>
            </a:r>
          </a:p>
          <a:p>
            <a:r>
              <a:rPr lang="en-US" dirty="0"/>
              <a:t>Listen for: Everything was wood, including the thing that made wood; sawdust everywhere; stoves, lamps and boilers; no water system; no fire department. Extension: why keep building in wood anyway? It was the cheapest material on earth here.</a:t>
            </a:r>
          </a:p>
          <a:p>
            <a:r>
              <a:rPr lang="en-US" dirty="0"/>
              <a:t>Q: What happens to a town when its mill burns?</a:t>
            </a:r>
          </a:p>
          <a:p>
            <a:r>
              <a:rPr lang="en-US" dirty="0"/>
              <a:t>Listen for: People leave, or rebuild; the mill was rebuilt, the town was not.</a:t>
            </a:r>
          </a:p>
          <a:p>
            <a:r>
              <a:rPr lang="en-US" b="1" dirty="0"/>
              <a:t>STANDARDS · GRADE 4</a:t>
            </a:r>
          </a:p>
          <a:p>
            <a:r>
              <a:rPr lang="en-US" dirty="0"/>
              <a:t>E4.4.2</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Peter Kirk came from England in 1886 to build a steel town. He planned a whole city with British street names; steelworkers moved their families from Workington, England.</a:t>
            </a:r>
          </a:p>
          <a:p>
            <a:pPr marL="285750" indent="-285750">
              <a:buFont typeface="Arial"/>
              <a:buChar char="•"/>
            </a:pPr>
            <a:r>
              <a:rPr lang="en-US" dirty="0"/>
              <a:t>Because Kirk was not a United States citizen, the Homestead Act would not let him buy land. His business partner bought it for him.</a:t>
            </a:r>
          </a:p>
          <a:p>
            <a:pPr marL="285750" indent="-285750">
              <a:buFont typeface="Arial"/>
              <a:buChar char="•"/>
            </a:pPr>
            <a:r>
              <a:rPr lang="en-US" dirty="0"/>
              <a:t>1892: mill completed. 1893: national financial panic; investors pulled out; the mill was abandoned half-built. It never produced a single piece of steel.</a:t>
            </a:r>
          </a:p>
          <a:p>
            <a:r>
              <a:rPr lang="en-US" b="1" dirty="0"/>
              <a:t>HOW TO TEACH IT</a:t>
            </a:r>
          </a:p>
          <a:p>
            <a:r>
              <a:rPr lang="en-US" dirty="0"/>
              <a:t>Two things to name. The human cost: families crossed an ocean for jobs that never existed. Ask what those families did next — that is the part the plaques leave out, and the next slide is partly the answer.</a:t>
            </a:r>
          </a:p>
          <a:p>
            <a:r>
              <a:rPr lang="en-US" dirty="0"/>
              <a:t>Keep the citizenship detail in your pocket. A law stopped a wealthy Englishman from owning land, and he simply had a partner buy it for him. The same kind of law appears six slides from now, applied to Japanese immigrant families who had far less room to manoeuvre. Do not preview it. Students who spot the echo on their own are doing real historical thinking.</a:t>
            </a:r>
          </a:p>
          <a:p>
            <a:r>
              <a:rPr lang="en-US" dirty="0"/>
              <a:t>This is a community whose whole economic plan failed because of something that happened somewhere else entirely — a panic in New York.</a:t>
            </a:r>
          </a:p>
          <a:p>
            <a:r>
              <a:rPr lang="en-US" b="1" dirty="0"/>
              <a:t>ASK — AND LISTEN FOR</a:t>
            </a:r>
          </a:p>
          <a:p>
            <a:r>
              <a:rPr lang="en-US" dirty="0"/>
              <a:t>Q: What did the Workington families do next?</a:t>
            </a:r>
          </a:p>
          <a:p>
            <a:r>
              <a:rPr lang="en-US" dirty="0"/>
              <a:t>Listen for: Stayed and found other work (the next slide), or left. There was no steel job to go back to.</a:t>
            </a:r>
          </a:p>
          <a:p>
            <a:r>
              <a:rPr lang="en-US" b="1" dirty="0"/>
              <a:t>STANDARDS · GRADE 4</a:t>
            </a:r>
          </a:p>
          <a:p>
            <a:r>
              <a:rPr lang="en-US" dirty="0"/>
              <a:t>E4.4.2, H3.4.1, H1.4.2</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2 min</a:t>
            </a:r>
          </a:p>
          <a:p>
            <a:r>
              <a:rPr lang="en-US" b="1" dirty="0"/>
              <a:t>KEY POINTS</a:t>
            </a:r>
          </a:p>
          <a:p>
            <a:pPr marL="285750" indent="-285750">
              <a:buFont typeface="Arial"/>
              <a:buChar char="•"/>
            </a:pPr>
            <a:r>
              <a:rPr lang="en-US" dirty="0"/>
              <a:t>Wool: a woolen mill at Moss Bay in 1892, the first in Washington; blankets and clothing for Alaska Gold Rush prospectors and later the military in the First World War.</a:t>
            </a:r>
          </a:p>
          <a:p>
            <a:pPr marL="285750" indent="-285750">
              <a:buFont typeface="Arial"/>
              <a:buChar char="•"/>
            </a:pPr>
            <a:r>
              <a:rPr lang="en-US" dirty="0"/>
              <a:t>Bricks: a brickworks built to supply the steel mill and the new town; the Peter Kirk Building still stands.</a:t>
            </a:r>
          </a:p>
          <a:p>
            <a:pPr marL="285750" indent="-285750">
              <a:buFont typeface="Arial"/>
              <a:buChar char="•"/>
            </a:pPr>
            <a:r>
              <a:rPr lang="en-US" dirty="0"/>
              <a:t>Boats: the Curtis family's landing from 1883 grew into the Lake Washington Shipyard, on the site of today's Carillon Point.</a:t>
            </a:r>
          </a:p>
          <a:p>
            <a:pPr marL="285750" indent="-285750">
              <a:buFont typeface="Arial"/>
              <a:buChar char="•"/>
            </a:pPr>
            <a:r>
              <a:rPr lang="en-US" dirty="0"/>
              <a:t>Sentence frame: because the steel mill failed, people made wool and bricks and boats instead.</a:t>
            </a:r>
          </a:p>
          <a:p>
            <a:r>
              <a:rPr lang="en-US" b="1" dirty="0"/>
              <a:t>HOW TO TEACH IT</a:t>
            </a:r>
          </a:p>
          <a:p>
            <a:r>
              <a:rPr lang="en-US" dirty="0"/>
              <a:t>This is the cause-and-effect slide for Kirkland. Have students say the sentence frame in that form.</a:t>
            </a:r>
          </a:p>
          <a:p>
            <a:r>
              <a:rPr lang="en-US" dirty="0"/>
              <a:t>The boatyard thread runs straight into Lesson 2, where it becomes a wartime shipyard employing thousands on three shifts. The bricks thread runs into the Early Businesses photos: the Peter Kirk Building is made of bricks fired for a mill that failed.</a:t>
            </a:r>
          </a:p>
          <a:p>
            <a:r>
              <a:rPr lang="en-US" dirty="0"/>
              <a:t>Show of hands on the discussion question, then ask how we could tell which venture was the best investment (which one is still there? which employed the most people?).</a:t>
            </a:r>
          </a:p>
          <a:p>
            <a:r>
              <a:rPr lang="en-US" b="1" dirty="0"/>
              <a:t>ASK — AND LISTEN FOR</a:t>
            </a:r>
          </a:p>
          <a:p>
            <a:r>
              <a:rPr lang="en-US" dirty="0"/>
              <a:t>Q: Which of these three do you think was the best investment in 1893?</a:t>
            </a:r>
          </a:p>
          <a:p>
            <a:r>
              <a:rPr lang="en-US" dirty="0"/>
              <a:t>Listen for: Any, with reasons. Boats lasted longest (a shipyard for fifty years); wool made money fastest (the Gold Rush); bricks left the most visible mark.</a:t>
            </a:r>
          </a:p>
          <a:p>
            <a:r>
              <a:rPr lang="en-US" dirty="0"/>
              <a:t>Q: Why weren't these Peter Kirk's first choices?</a:t>
            </a:r>
          </a:p>
          <a:p>
            <a:r>
              <a:rPr lang="en-US" dirty="0"/>
              <a:t>Listen for: He wanted one big industry; these were smaller, local, less glamorous — and they worked.</a:t>
            </a:r>
          </a:p>
          <a:p>
            <a:r>
              <a:rPr lang="en-US" b="1" dirty="0"/>
              <a:t>STANDARDS · GRADE 4</a:t>
            </a:r>
          </a:p>
          <a:p>
            <a:r>
              <a:rPr lang="en-US" dirty="0"/>
              <a:t>E4.4.2, E2.4.2</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Kirkland, 1905: voted to incorporate on 12 October with about 400 people, twelve years after the steel mill failed. The town outlived the reason it was built.</a:t>
            </a:r>
          </a:p>
          <a:p>
            <a:pPr marL="285750" indent="-285750">
              <a:buFont typeface="Arial"/>
              <a:buChar char="•"/>
            </a:pPr>
            <a:r>
              <a:rPr lang="en-US" dirty="0"/>
              <a:t>Redmond, 1912: state law required 300 residents; Redmond had 299 and had to wait. After several bad fires the town wanted to incorporate so it could sell bonds and build a real water system.</a:t>
            </a:r>
          </a:p>
          <a:p>
            <a:pPr marL="285750" indent="-285750">
              <a:buFont typeface="Arial"/>
              <a:buChar char="•"/>
            </a:pPr>
            <a:r>
              <a:rPr lang="en-US" dirty="0"/>
              <a:t>Incorporating means officially becoming a town or city under state law: collecting taxes, borrowing money, running a fire department. Bellevue will not do it until 1953, Sammamish not until 1999.</a:t>
            </a:r>
          </a:p>
          <a:p>
            <a:r>
              <a:rPr lang="en-US" b="1" dirty="0"/>
              <a:t>HOW TO TEACH IT</a:t>
            </a:r>
          </a:p>
          <a:p>
            <a:r>
              <a:rPr lang="en-US" dirty="0"/>
              <a:t>This is where the responsibilities and powers of local government live. Redmond wanted to incorporate partly so it could sell bonds and build a proper water system; after several bad fires a volunteer bucket brigade was not enough. Make the connection to Monohon out loud: fire shaped the government of this valley.</a:t>
            </a:r>
          </a:p>
          <a:p>
            <a:r>
              <a:rPr lang="en-US" dirty="0"/>
              <a:t>The 299-residents detail usually gets a laugh, and it is a real illustration of how law works: a number in a statute decided when a town could exist.</a:t>
            </a:r>
          </a:p>
          <a:p>
            <a:r>
              <a:rPr lang="en-US" dirty="0"/>
              <a:t>Bellevue in 1953 and Sammamish in 1999 both land in Lesson 2, which lets students see incorporation as a question communities keep answering rather than a one-time event.</a:t>
            </a:r>
          </a:p>
          <a:p>
            <a:r>
              <a:rPr lang="en-US" b="1" dirty="0"/>
              <a:t>ASK — AND LISTEN FOR</a:t>
            </a:r>
          </a:p>
          <a:p>
            <a:r>
              <a:rPr lang="en-US" dirty="0"/>
              <a:t>Q: What are some of the drawbacks that come with incorporation?</a:t>
            </a:r>
          </a:p>
          <a:p>
            <a:r>
              <a:rPr lang="en-US" dirty="0"/>
              <a:t>Listen for: Taxes, rules, having to run things yourself (police, fire, water), arguments about who is in charge. Benefits: borrowing for a water system, a fire department, deciding your own future.</a:t>
            </a:r>
          </a:p>
          <a:p>
            <a:r>
              <a:rPr lang="en-US" b="1" dirty="0"/>
              <a:t>STANDARDS · GRADE 4</a:t>
            </a:r>
          </a:p>
          <a:p>
            <a:r>
              <a:rPr lang="en-US" dirty="0"/>
              <a:t>C2.4.1, H2.4.1</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1  ·  +2 min if used</a:t>
            </a:r>
          </a:p>
          <a:p>
            <a:r>
              <a:rPr lang="en-US" b="1" dirty="0"/>
              <a:t>KEY POINTS</a:t>
            </a:r>
          </a:p>
          <a:p>
            <a:pPr marL="285750" indent="-285750">
              <a:buFont typeface="Arial"/>
              <a:buChar char="•"/>
            </a:pPr>
            <a:r>
              <a:rPr lang="en-US" dirty="0"/>
              <a:t>Six places: Bill Brown's Garage and the Happy Valley Grange (Redmond), the Redmond State Bank building, Heritage Hall and the Joshua Sears Building (Kirkland), the Reard House (Sammamish).</a:t>
            </a:r>
          </a:p>
          <a:p>
            <a:pPr marL="285750" indent="-285750">
              <a:buFont typeface="Arial"/>
              <a:buChar char="•"/>
            </a:pPr>
            <a:r>
              <a:rPr lang="en-US" dirty="0"/>
              <a:t>None of these are glamorous industries, and they are exactly what turns a settlement into a town: a bank, a store, and somewhere to argue.</a:t>
            </a:r>
          </a:p>
          <a:p>
            <a:pPr marL="285750" indent="-285750">
              <a:buFont typeface="Arial"/>
              <a:buChar char="•"/>
            </a:pPr>
            <a:r>
              <a:rPr lang="en-US" dirty="0"/>
              <a:t>Bill Brown is the through-line of the whole unit: saloon owner, garage owner, logging-company president, and mayor of Redmond for roughly thirty years from 1919. He comes back in Lesson 2 as the man who starts the 1939 bicycle race.</a:t>
            </a:r>
          </a:p>
          <a:p>
            <a:pPr marL="285750" indent="-285750">
              <a:buFont typeface="Arial"/>
              <a:buChar char="•"/>
            </a:pPr>
            <a:r>
              <a:rPr lang="en-US" dirty="0"/>
              <a:t>A Grange is a farmers' organisation: co-operative buying, plus a hall for meetings and dances.</a:t>
            </a:r>
          </a:p>
          <a:p>
            <a:r>
              <a:rPr lang="en-US" b="1" dirty="0"/>
              <a:t>HOW TO TEACH IT</a:t>
            </a:r>
          </a:p>
          <a:p>
            <a:r>
              <a:rPr lang="en-US" dirty="0"/>
              <a:t>Droppable if you are short on time; the economic-elements standard is already carried by the mills and the farms slides. If you keep it, do not spend long: a sentence on each photograph and the role it played.</a:t>
            </a:r>
          </a:p>
          <a:p>
            <a:r>
              <a:rPr lang="en-US" dirty="0"/>
              <a:t>If you have a spare minute, ask whether one person should be able to own the saloon, own the garage, and run the town at the same time. There is no right answer and it is a good thirty seconds.</a:t>
            </a:r>
          </a:p>
          <a:p>
            <a:r>
              <a:rPr lang="en-US" b="1" dirty="0"/>
              <a:t>ASK — AND LISTEN FOR</a:t>
            </a:r>
          </a:p>
          <a:p>
            <a:r>
              <a:rPr lang="en-US" dirty="0"/>
              <a:t>Q: Which of these would you miss most if your town did not have one?</a:t>
            </a:r>
          </a:p>
          <a:p>
            <a:r>
              <a:rPr lang="en-US" dirty="0"/>
              <a:t>Listen for: Bank (money), store or garage (things), hall (people). All three are needed.</a:t>
            </a:r>
          </a:p>
          <a:p>
            <a:r>
              <a:rPr lang="en-US" b="1" dirty="0"/>
              <a:t>STANDARDS · GRADE 4</a:t>
            </a:r>
          </a:p>
          <a:p>
            <a:r>
              <a:rPr lang="en-US" dirty="0"/>
              <a:t>E2.4.2, SSS3.4.1</a:t>
            </a:r>
          </a:p>
          <a:p>
            <a:r>
              <a:rPr lang="en-US" b="1" dirty="0"/>
              <a:t>VERIFY BEFORE PRESENTING</a:t>
            </a:r>
          </a:p>
          <a:p>
            <a:pPr marL="285750" indent="-285750">
              <a:buFont typeface="Arial"/>
              <a:buChar char="•"/>
            </a:pPr>
            <a:r>
              <a:rPr lang="en-US" dirty="0"/>
              <a:t>Photo captions to verify before presenting: confirm the date and street on the historic image, and confirm the current tenant of the bank building.</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When the loggers left, they left enormous stumps. Clearing that land was brutal work, and the owners who held it had little use for it.</a:t>
            </a:r>
          </a:p>
          <a:p>
            <a:pPr marL="285750" indent="-285750">
              <a:buFont typeface="Arial"/>
              <a:buChar char="•"/>
            </a:pPr>
            <a:r>
              <a:rPr lang="en-US" dirty="0"/>
              <a:t>Japanese immigrant families took on the stumplands, pulled the stumps by hand and by horse, and turned them into some of the best farmland on the Eastside.</a:t>
            </a:r>
          </a:p>
          <a:p>
            <a:pPr marL="285750" indent="-285750">
              <a:buFont typeface="Arial"/>
              <a:buChar char="•"/>
            </a:pPr>
            <a:r>
              <a:rPr lang="en-US" dirty="0"/>
              <a:t>They organised: a growers' association in 1930, their own packing shed in 1933; by 1931 Eastside growers were shipping strawberries and peas across the Northwest by rail.</a:t>
            </a:r>
          </a:p>
          <a:p>
            <a:pPr marL="285750" indent="-285750">
              <a:buFont typeface="Arial"/>
              <a:buChar char="•"/>
            </a:pPr>
            <a:r>
              <a:rPr lang="en-US" dirty="0"/>
              <a:t>By the late 1930s about nine of every ten Eastside farm workers were Japanese American. Bellevue's Strawberry Festival (first held June 1925) was the region's celebration of their crop.</a:t>
            </a:r>
          </a:p>
          <a:p>
            <a:r>
              <a:rPr lang="en-US" b="1" dirty="0"/>
              <a:t>HOW TO TEACH IT</a:t>
            </a:r>
          </a:p>
          <a:p>
            <a:r>
              <a:rPr lang="en-US" dirty="0"/>
              <a:t>Go back to the chart paper from the setting slide and check the class's guesses. This is the payoff for holding that question for twelve slides; do not skip the callback.</a:t>
            </a:r>
          </a:p>
          <a:p>
            <a:r>
              <a:rPr lang="en-US" dirty="0"/>
              <a:t>Introduce these families as farmers, organisers and business people — people with skills, capital and a co-operative. Lesson 2 covers what was done to them in 1942, and it lands very differently if students have met them first as neighbours and successful growers rather than as victims. Do not preview 1942 here. Not even a hint.</a:t>
            </a:r>
          </a:p>
          <a:p>
            <a:r>
              <a:rPr lang="en-US" dirty="0"/>
              <a:t>More texture if you want it: chicken farms by the hundred, dairies, mink ranches on Union Hill, truck farms in the valley bottom growing vegetables for Seattle markets. Trade and interdependence is in the rail-shipping detail: Eastside strawberries on a table in Spokane.</a:t>
            </a:r>
          </a:p>
          <a:p>
            <a:r>
              <a:rPr lang="en-US" dirty="0"/>
              <a:t>Bellevue is named explicitly here because this is where the unit's Bellevue thread begins; it runs through three slides in Lesson 2.</a:t>
            </a:r>
          </a:p>
          <a:p>
            <a:r>
              <a:rPr lang="en-US" b="1" dirty="0"/>
              <a:t>ASK — AND LISTEN FOR</a:t>
            </a:r>
          </a:p>
          <a:p>
            <a:r>
              <a:rPr lang="en-US" dirty="0"/>
              <a:t>Q: Look at our guesses from the start of the lesson. Which ones came true?</a:t>
            </a:r>
          </a:p>
          <a:p>
            <a:r>
              <a:rPr lang="en-US" dirty="0"/>
              <a:t>Listen for: Farming did, but not the way anyone guessed: it took a second group of people, and it took decades of stump-pulling first.</a:t>
            </a:r>
          </a:p>
          <a:p>
            <a:r>
              <a:rPr lang="en-US" dirty="0"/>
              <a:t>Q: Why ship strawberries by train instead of selling them here?</a:t>
            </a:r>
          </a:p>
          <a:p>
            <a:r>
              <a:rPr lang="en-US" dirty="0"/>
              <a:t>Listen for: More buyers, better prices; the railroad made a farm in Bellevue part of a bigger market.</a:t>
            </a:r>
          </a:p>
          <a:p>
            <a:r>
              <a:rPr lang="en-US" b="1" dirty="0"/>
              <a:t>STANDARDS · GRADE 4</a:t>
            </a:r>
          </a:p>
          <a:p>
            <a:r>
              <a:rPr lang="en-US" dirty="0"/>
              <a:t>E4.4.3, H2.4.2, RCW 28A.345.130</a:t>
            </a:r>
          </a:p>
          <a:p>
            <a:r>
              <a:rPr lang="en-US" b="1" dirty="0"/>
              <a:t>VERIFY BEFORE PRESENTING</a:t>
            </a:r>
          </a:p>
          <a:p>
            <a:pPr marL="285750" indent="-285750">
              <a:buFont typeface="Arial"/>
              <a:buChar char="•"/>
            </a:pPr>
            <a:r>
              <a:rPr lang="en-US" dirty="0"/>
              <a:t>The 90 percent figure: Eastside Heritage Center states that before the Second World War about 300 Japanese Americans lived in Bellevue, 15 percent of the population and 90 percent of the agricultural workforce. The slide generalises to “Eastside”; Bellevue is the documented case.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Peter Kirk, 1886: a British citizen, so the law would not let him buy land in Washington. What he did: his wealthy business partner bought it for him. The obstacle cost him a signature.</a:t>
            </a:r>
          </a:p>
          <a:p>
            <a:pPr marL="285750" indent="-285750">
              <a:buFont typeface="Arial"/>
              <a:buChar char="•"/>
            </a:pPr>
            <a:r>
              <a:rPr lang="en-US" dirty="0"/>
              <a:t>Japanese immigrant families: many could not become United States citizens, and so could not own land in their own names either. What they did: some held land in the names of their American-born children, who were citizens by birth; others could only lease land or work someone else's.</a:t>
            </a:r>
          </a:p>
          <a:p>
            <a:pPr marL="285750" indent="-285750">
              <a:buFont typeface="Arial"/>
              <a:buChar char="•"/>
            </a:pPr>
            <a:r>
              <a:rPr lang="en-US" dirty="0"/>
              <a:t>The same kind of rule hit two groups very differently, depending on what else they had.</a:t>
            </a:r>
          </a:p>
          <a:p>
            <a:r>
              <a:rPr lang="en-US" b="1" dirty="0"/>
              <a:t>HOW TO TEACH IT</a:t>
            </a:r>
          </a:p>
          <a:p>
            <a:r>
              <a:rPr lang="en-US" dirty="0"/>
              <a:t>Keep this concrete and short: four or five minutes at most. The idea students need to hold is the sentence on the slide.</a:t>
            </a:r>
          </a:p>
          <a:p>
            <a:r>
              <a:rPr lang="en-US" dirty="0"/>
              <a:t>If a student made the Peter Kirk connection on their own back at the steel-mill slide, name them for it now. If nobody did, the side-by-side layout does the work.</a:t>
            </a:r>
          </a:p>
          <a:p>
            <a:r>
              <a:rPr lang="en-US" dirty="0"/>
              <a:t>This is the clearest place in Lesson 1 where the unit meets the inclusive-materials requirement: the history and perspective of an underrepresented group sits at the centre of the economic story rather than being added on beside it. Do not extend into 1942. That is Lesson 2 and it needs its own room.</a:t>
            </a:r>
          </a:p>
          <a:p>
            <a:r>
              <a:rPr lang="en-US" b="1" dirty="0"/>
              <a:t>ASK — AND LISTEN FOR</a:t>
            </a:r>
          </a:p>
          <a:p>
            <a:r>
              <a:rPr lang="en-US" dirty="0"/>
              <a:t>Q: What happened between these groups that was the same? That was different? Why?</a:t>
            </a:r>
          </a:p>
          <a:p>
            <a:r>
              <a:rPr lang="en-US" dirty="0"/>
              <a:t>Listen for: Same: a law about citizenship blocked land ownership. Different: money, connections, and a partner who could sign made the rule a formality for Kirk; for the farm families it shaped everything. Why: wealth, race, and who the law was written to keep out.</a:t>
            </a:r>
          </a:p>
          <a:p>
            <a:r>
              <a:rPr lang="en-US" b="1" dirty="0"/>
              <a:t>STANDARDS · GRADE 4</a:t>
            </a:r>
          </a:p>
          <a:p>
            <a:r>
              <a:rPr lang="en-US" dirty="0"/>
              <a:t>H3.4.1, RCW 28A.345.130</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4 min</a:t>
            </a:r>
          </a:p>
          <a:p>
            <a:r>
              <a:rPr lang="en-US" b="1" dirty="0"/>
              <a:t>KEY POINTS</a:t>
            </a:r>
          </a:p>
          <a:p>
            <a:pPr marL="285750" indent="-285750">
              <a:buFont typeface="Arial"/>
              <a:buChar char="•"/>
            </a:pPr>
            <a:r>
              <a:rPr lang="en-US" dirty="0"/>
              <a:t>Four questions, used again in Lesson 2 and in the closing activity: Who made this? When was it made? Why was it made? How do we know we can trust it?</a:t>
            </a:r>
          </a:p>
          <a:p>
            <a:pPr marL="285750" indent="-285750">
              <a:buFont typeface="Arial"/>
              <a:buChar char="•"/>
            </a:pPr>
            <a:r>
              <a:rPr lang="en-US" dirty="0"/>
              <a:t>The photograph: a logging railroad on the Eastside, about 1885, Eastside Heritage Center.</a:t>
            </a:r>
          </a:p>
          <a:p>
            <a:pPr marL="285750" indent="-285750">
              <a:buFont typeface="Arial"/>
              <a:buChar char="•"/>
            </a:pPr>
            <a:r>
              <a:rPr lang="en-US" dirty="0"/>
              <a:t>Teach the routine, not just this photograph. Run it as a whole-class think-aloud the first time; one to two minutes per question.</a:t>
            </a:r>
          </a:p>
          <a:p>
            <a:r>
              <a:rPr lang="en-US" b="1" dirty="0"/>
              <a:t>HOW TO TEACH IT</a:t>
            </a:r>
          </a:p>
          <a:p>
            <a:r>
              <a:rPr lang="en-US" dirty="0"/>
              <a:t>Expected answers worth having ready. Who made it: almost certainly the logging company or a commercial photographer working for it, because cameras were expensive and camps were remote. Why: to show investors the operation was real and running. That reframes the photograph from neutral record to something closer to an advertisement, which is exactly the shift you want.</a:t>
            </a:r>
          </a:p>
          <a:p>
            <a:r>
              <a:rPr lang="en-US" dirty="0"/>
              <a:t>The closing question is the bridge to the next slide. Expect: the men who slept in the bunkhouses are barely visible, and nobody who cooked, washed, or kept the books is in frame at all.</a:t>
            </a:r>
          </a:p>
          <a:p>
            <a:r>
              <a:rPr lang="en-US" dirty="0"/>
              <a:t>Accessibility: describe the photograph aloud in detail — cut-over hillside, felled trunks, narrow track running to the horizon, a handful of men standing on a timber trestle — so every student can participate without seeing it. Printing the image for table groups works well.</a:t>
            </a:r>
          </a:p>
          <a:p>
            <a:r>
              <a:rPr lang="en-US" b="1" dirty="0"/>
              <a:t>ASK — AND LISTEN FOR</a:t>
            </a:r>
          </a:p>
          <a:p>
            <a:r>
              <a:rPr lang="en-US" dirty="0"/>
              <a:t>Q: Who made this? When? Why? How do we know we can trust it?</a:t>
            </a:r>
          </a:p>
          <a:p>
            <a:r>
              <a:rPr lang="en-US" dirty="0"/>
              <a:t>Listen for: Company or hired photographer; about 1885 (the archive's date; how would they know?); to show investors or advertise; we trust it partly — it shows real track and trees, but it shows what the company wanted shown.</a:t>
            </a:r>
          </a:p>
          <a:p>
            <a:r>
              <a:rPr lang="en-US" dirty="0"/>
              <a:t>Q: Who is missing from the picture?</a:t>
            </a:r>
          </a:p>
          <a:p>
            <a:r>
              <a:rPr lang="en-US" dirty="0"/>
              <a:t>Listen for: Cooks, bookkeepers, families, anyone not posed for the camera.</a:t>
            </a:r>
          </a:p>
          <a:p>
            <a:r>
              <a:rPr lang="en-US" b="1" dirty="0"/>
              <a:t>STANDARDS · GRADE 4</a:t>
            </a:r>
          </a:p>
          <a:p>
            <a:r>
              <a:rPr lang="en-US" dirty="0"/>
              <a:t>SSS1.4.2</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3 min</a:t>
            </a:r>
          </a:p>
          <a:p>
            <a:r>
              <a:rPr lang="en-US" b="1" dirty="0"/>
              <a:t>KEY POINTS</a:t>
            </a:r>
          </a:p>
          <a:p>
            <a:pPr marL="285750" indent="-285750">
              <a:buFont typeface="Arial"/>
              <a:buChar char="•"/>
            </a:pPr>
            <a:r>
              <a:rPr lang="en-US" dirty="0"/>
              <a:t>Almost everything we know about the Eastside was written down by the people who owned the newspapers, the land, or the businesses.</a:t>
            </a:r>
          </a:p>
          <a:p>
            <a:pPr marL="285750" indent="-285750">
              <a:buFont typeface="Arial"/>
              <a:buChar char="•"/>
            </a:pPr>
            <a:r>
              <a:rPr lang="en-US" dirty="0"/>
              <a:t>We have: Peter Kirk's company papers, Bill Brown's memos, Emma McRedmond's hotel records. We barely have: anything written by the men and women who worked in the mills and stores. We almost lost: the farms the Japanese immigrant families built; in 1942 most of those families were forced to leave, and much of what they owned never came back.</a:t>
            </a:r>
          </a:p>
          <a:p>
            <a:pPr marL="285750" indent="-285750">
              <a:buFont typeface="Arial"/>
              <a:buChar char="•"/>
            </a:pPr>
            <a:r>
              <a:rPr lang="en-US" dirty="0"/>
              <a:t>Question: if the people who write things down are the people with power, what is missing from our history?</a:t>
            </a:r>
          </a:p>
          <a:p>
            <a:r>
              <a:rPr lang="en-US" b="1" dirty="0"/>
              <a:t>HOW TO TEACH IT</a:t>
            </a:r>
          </a:p>
          <a:p>
            <a:r>
              <a:rPr lang="en-US" dirty="0"/>
              <a:t>This slide does the work the inclusive-materials requirement asks for, and it does it as history rather than as a disclaimer. The honest way to include underrepresented groups in local history is to teach students that the archive itself is uneven, and to name who is missing from it.</a:t>
            </a:r>
          </a:p>
          <a:p>
            <a:r>
              <a:rPr lang="en-US" dirty="0"/>
              <a:t>Expect good answers: people who could not write English, people who were renting rather than owning, children, people who moved on after a season, people whose houses were torn down.</a:t>
            </a:r>
          </a:p>
          <a:p>
            <a:r>
              <a:rPr lang="en-US" dirty="0"/>
              <a:t>The “we almost lost” column is the only forward reference to 1942 in Lesson 1, and it is deliberately one sentence. Do not expand it here.</a:t>
            </a:r>
          </a:p>
          <a:p>
            <a:r>
              <a:rPr lang="en-US" b="1" dirty="0"/>
              <a:t>ASK — AND LISTEN FOR</a:t>
            </a:r>
          </a:p>
          <a:p>
            <a:r>
              <a:rPr lang="en-US" dirty="0"/>
              <a:t>Q: If the people who write things down are the people with power, what is missing from our history?</a:t>
            </a:r>
          </a:p>
          <a:p>
            <a:r>
              <a:rPr lang="en-US" dirty="0"/>
              <a:t>Listen for: Workers, renters, children, people who did not write English, people who left; anyone whose papers were not kept.</a:t>
            </a:r>
          </a:p>
          <a:p>
            <a:r>
              <a:rPr lang="en-US" dirty="0"/>
              <a:t>Q: Extension: most of these sources are paper. What changes in the digital era?</a:t>
            </a:r>
          </a:p>
          <a:p>
            <a:r>
              <a:rPr lang="en-US" dirty="0"/>
              <a:t>Listen for: Everyone writes, but almost nothing is kept on purpose; who decides what survives now?</a:t>
            </a:r>
          </a:p>
          <a:p>
            <a:r>
              <a:rPr lang="en-US" b="1" dirty="0"/>
              <a:t>STANDARDS · GRADE 4</a:t>
            </a:r>
          </a:p>
          <a:p>
            <a:r>
              <a:rPr lang="en-US" dirty="0"/>
              <a:t>H3.4.4, SSS1.4.2, RCW 28A.345.130</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1  ·  about 6 min</a:t>
            </a:r>
          </a:p>
          <a:p>
            <a:r>
              <a:rPr lang="en-US" b="1" dirty="0"/>
              <a:t>KEY POINTS</a:t>
            </a:r>
          </a:p>
          <a:p>
            <a:pPr marL="285750" indent="-285750">
              <a:buFont typeface="Arial"/>
              <a:buChar char="•"/>
            </a:pPr>
            <a:r>
              <a:rPr lang="en-US" dirty="0"/>
              <a:t>Closing activity: ten old images and ten modern locations; groups of three to five connect the old and the new. Three to four minutes of sorting; most correct wins.</a:t>
            </a:r>
          </a:p>
          <a:p>
            <a:pPr marL="285750" indent="-285750">
              <a:buFont typeface="Arial"/>
              <a:buChar char="•"/>
            </a:pPr>
            <a:r>
              <a:rPr lang="en-US" dirty="0"/>
              <a:t>Example on the slide: the Redmond Trading Co. building is now Half Price Books.</a:t>
            </a:r>
          </a:p>
          <a:p>
            <a:pPr marL="285750" indent="-285750">
              <a:buFont typeface="Arial"/>
              <a:buChar char="•"/>
            </a:pPr>
            <a:r>
              <a:rPr lang="en-US" dirty="0"/>
              <a:t>Debrief lands the lesson's generalisation: in this valley, the people who did the work and the people whose names ended up on the buildings were often not the same people.</a:t>
            </a:r>
          </a:p>
          <a:p>
            <a:r>
              <a:rPr lang="en-US" b="1" dirty="0"/>
              <a:t>HOW TO TEACH IT</a:t>
            </a:r>
          </a:p>
          <a:p>
            <a:r>
              <a:rPr lang="en-US" dirty="0"/>
              <a:t>Materials: ten historic images and ten present-day photographs of the same sites, printed one set per group. Good pairs from this unit: the Redmond Trading Co. → Half Price Books; the Curtis boat landing → Carillon Point; the Peter Kirk Building then and now; Bill Brown's Saloon and garage → downtown Redmond; the Kirkland ferry dock → Marina Park; the Redmond depot → the Redmond Central Connector trail; the McRedmond farm → Redmond Town Center; the Monohon mill site → East Lake Sammamish Parkway; Campbell Mill → the pilings near 187th Street NE; Heritage Hall and the Reard House then and now. The Redmond Historical Society, Kirkland Heritage Society and Eastside Heritage Center hold the historic images; take the modern photographs yourself.</a:t>
            </a:r>
          </a:p>
          <a:p>
            <a:r>
              <a:rPr lang="en-US" dirty="0"/>
              <a:t>Say the labels aloud, and if you use coloured cards label the two sets in words as well, so colour is never the only signal.</a:t>
            </a:r>
          </a:p>
          <a:p>
            <a:r>
              <a:rPr lang="en-US" dirty="0"/>
              <a:t>Debrief in two minutes: for each pair, who built the old one, and whose name (if any) is on the new one? Land the generalisation before the bell. If you have three minutes more, ask which category students' own families would fall in — but let it be optional, and never call on a student for a family story.</a:t>
            </a:r>
          </a:p>
          <a:p>
            <a:r>
              <a:rPr lang="en-US" b="1" dirty="0"/>
              <a:t>ASK — AND LISTEN FOR</a:t>
            </a:r>
          </a:p>
          <a:p>
            <a:r>
              <a:rPr lang="en-US" dirty="0"/>
              <a:t>Q: How did you decide which old picture matched which new one?</a:t>
            </a:r>
          </a:p>
          <a:p>
            <a:r>
              <a:rPr lang="en-US" dirty="0"/>
              <a:t>Listen for: Shape of the building, the shoreline, a road, a sign; the same skills as the four photograph questions.</a:t>
            </a:r>
          </a:p>
          <a:p>
            <a:r>
              <a:rPr lang="en-US" dirty="0"/>
              <a:t>Q: Whose names ended up on the buildings, and who did the work?</a:t>
            </a:r>
          </a:p>
          <a:p>
            <a:r>
              <a:rPr lang="en-US" dirty="0"/>
              <a:t>Listen for: Owners' names survive; workers' names mostly do not.</a:t>
            </a:r>
          </a:p>
          <a:p>
            <a:r>
              <a:rPr lang="en-US" b="1" dirty="0"/>
              <a:t>STANDARDS · GRADE 4</a:t>
            </a:r>
          </a:p>
          <a:p>
            <a:r>
              <a:rPr lang="en-US" dirty="0"/>
              <a:t>SSS1.4.2, SSS3.4.1</a:t>
            </a:r>
          </a:p>
          <a:p>
            <a:r>
              <a:rPr lang="en-US" b="1" dirty="0"/>
              <a:t>MATERIALS</a:t>
            </a:r>
          </a:p>
          <a:p>
            <a:r>
              <a:rPr lang="en-US" dirty="0"/>
              <a:t>Ten historic images and ten modern photographs of the same sites, one printed set per group; tape or a sorting sheet.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1 min</a:t>
            </a:r>
          </a:p>
          <a:p>
            <a:r>
              <a:rPr lang="en-US" b="1" dirty="0"/>
              <a:t>KEY POINTS</a:t>
            </a:r>
          </a:p>
          <a:p>
            <a:pPr marL="285750" indent="-285750">
              <a:buFont typeface="Arial"/>
              <a:buChar char="•"/>
            </a:pPr>
            <a:r>
              <a:rPr lang="en-US" dirty="0"/>
              <a:t>Opening question: “How did a farm town of 500 people become a region of half a million?”</a:t>
            </a:r>
          </a:p>
          <a:p>
            <a:pPr marL="285750" indent="-285750">
              <a:buFont typeface="Arial"/>
              <a:buChar char="•"/>
            </a:pPr>
            <a:r>
              <a:rPr lang="en-US" dirty="0"/>
              <a:t>The lesson answers it in three parts — people, laws, and technology — but do not give students that framing yet. Let them build the list themselves; at the Social Justice slide and the closing activity, sort the class's answers into those three columns on the board.</a:t>
            </a:r>
          </a:p>
          <a:p>
            <a:pPr marL="285750" indent="-285750">
              <a:buFont typeface="Arial"/>
              <a:buChar char="•"/>
            </a:pPr>
            <a:r>
              <a:rPr lang="en-US" dirty="0"/>
              <a:t>Lesson 2 runs in slate rather than brown so a teacher flipping through can tell instantly which lesson a slide belongs to. Colour is never the only signal; every slide is also labelled in the kicker line.</a:t>
            </a:r>
          </a:p>
          <a:p>
            <a:r>
              <a:rPr lang="en-US" b="1" dirty="0"/>
              <a:t>HOW TO TEACH IT</a:t>
            </a:r>
          </a:p>
          <a:p>
            <a:r>
              <a:rPr lang="en-US" dirty="0"/>
              <a:t>Keep the opening question projected for the whole lesson if you can; the synthesis on the Social Justice slide and the closing activity both come back to it.</a:t>
            </a:r>
          </a:p>
          <a:p>
            <a:r>
              <a:rPr lang="en-US" b="1" dirty="0"/>
              <a:t>ASK — AND LISTEN FOR</a:t>
            </a:r>
          </a:p>
          <a:p>
            <a:r>
              <a:rPr lang="en-US" dirty="0"/>
              <a:t>Q: How did a farm town of 500 people become a region of half a million?</a:t>
            </a:r>
          </a:p>
          <a:p>
            <a:r>
              <a:rPr lang="en-US" dirty="0"/>
              <a:t>Listen for: Microsoft, jobs, bridges, people moving; write them all down; do not confirm.</a:t>
            </a:r>
          </a:p>
          <a:p>
            <a:r>
              <a:rPr lang="en-US" b="1" dirty="0"/>
              <a:t>STANDARDS · GRADE 4</a:t>
            </a:r>
          </a:p>
          <a:p>
            <a:r>
              <a:rPr lang="en-US" dirty="0"/>
              <a:t>Framing slide; no standard is assessed here.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Lesson 1 in four beats: forest (1880s: mills at Campton, Monohon and Weber Point) → stumps (1920s: the big trees are gone; Monohon burns in 1925) → farms (1930s: strawberries, peas, chickens, dairy, mink) → today (?).</a:t>
            </a:r>
          </a:p>
          <a:p>
            <a:pPr marL="285750" indent="-285750">
              <a:buFont typeface="Arial"/>
              <a:buChar char="•"/>
            </a:pPr>
            <a:r>
              <a:rPr lang="en-US" dirty="0"/>
              <a:t>Two numbers stake the mystery: 573 people living in Redmond in 1950; about 80,280 today.</a:t>
            </a:r>
          </a:p>
          <a:p>
            <a:pPr marL="285750" indent="-285750">
              <a:buFont typeface="Arial"/>
              <a:buChar char="•"/>
            </a:pPr>
            <a:r>
              <a:rPr lang="en-US" dirty="0"/>
              <a:t>Sixty seconds of partner talk, then three or four guesses on chart paper. Keep the list visible for the whole lesson.</a:t>
            </a:r>
          </a:p>
          <a:p>
            <a:r>
              <a:rPr lang="en-US" b="1" dirty="0"/>
              <a:t>HOW TO TEACH IT</a:t>
            </a:r>
          </a:p>
          <a:p>
            <a:r>
              <a:rPr lang="en-US" dirty="0"/>
              <a:t>Read both numbers aloud. Most students will say Microsoft, and they are partly right, which is the useful thing. The Redmond by the numbers slide later in this lesson shows that the steepest growth happened between 1950 and 1970, decades before Microsoft arrived. Letting them commit to the wrong answer now is what makes that slide land. (If you skip that ADDITIONAL slide, give the 1970 figure here: 11,020.)</a:t>
            </a:r>
          </a:p>
          <a:p>
            <a:r>
              <a:rPr lang="en-US" dirty="0"/>
              <a:t>Extension from the handbook: hide the population numbers and turn them into a guessing game before revealing.</a:t>
            </a:r>
          </a:p>
          <a:p>
            <a:r>
              <a:rPr lang="en-US" b="1" dirty="0"/>
              <a:t>ASK — AND LISTEN FOR</a:t>
            </a:r>
          </a:p>
          <a:p>
            <a:r>
              <a:rPr lang="en-US" dirty="0"/>
              <a:t>Q: Turn and tell your partner: what do you think happened in between?</a:t>
            </a:r>
          </a:p>
          <a:p>
            <a:r>
              <a:rPr lang="en-US" dirty="0"/>
              <a:t>Listen for: Microsoft, jobs, houses, roads, bridges, people moving from Seattle. Record all of them.</a:t>
            </a:r>
          </a:p>
          <a:p>
            <a:r>
              <a:rPr lang="en-US" b="1" dirty="0"/>
              <a:t>STANDARDS · GRADE 4</a:t>
            </a:r>
          </a:p>
          <a:p>
            <a:r>
              <a:rPr lang="en-US" dirty="0"/>
              <a:t>SSS3.4.1</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4 min</a:t>
            </a:r>
          </a:p>
          <a:p>
            <a:r>
              <a:rPr lang="en-US" b="1" dirty="0"/>
              <a:t>KEY POINTS</a:t>
            </a:r>
          </a:p>
          <a:p>
            <a:pPr marL="285750" indent="-285750">
              <a:buFont typeface="Arial"/>
              <a:buChar char="•"/>
            </a:pPr>
            <a:r>
              <a:rPr lang="en-US" dirty="0"/>
              <a:t>In May 1942 the United States government ordered every person of Japanese ancestry on the Eastside to leave their home. Civilian Exclusion Order 80 ordered them to 122 Kirkland Avenue.</a:t>
            </a:r>
          </a:p>
          <a:p>
            <a:pPr marL="285750" indent="-285750">
              <a:buFont typeface="Arial"/>
              <a:buChar char="•"/>
            </a:pPr>
            <a:r>
              <a:rPr lang="en-US" dirty="0"/>
              <a:t>On 20 May 1942, 443 people boarded a train at the Kirkland station — a station that had not carried passengers in nearly twenty years — to a camp in California, then another.</a:t>
            </a:r>
          </a:p>
          <a:p>
            <a:pPr marL="285750" indent="-285750">
              <a:buFont typeface="Arial"/>
              <a:buChar char="•"/>
            </a:pPr>
            <a:r>
              <a:rPr lang="en-US" dirty="0"/>
              <a:t>This included people born in the United States who were citizens. Most families never came back. Years later the United States formally acknowledged this was wrong. Descendants of these families still live on the Eastside today.</a:t>
            </a:r>
          </a:p>
          <a:p>
            <a:r>
              <a:rPr lang="en-US" b="1" dirty="0"/>
              <a:t>HOW TO TEACH IT</a:t>
            </a:r>
          </a:p>
          <a:p>
            <a:r>
              <a:rPr lang="en-US" dirty="0"/>
              <a:t>Three commitments make this teachable at this age. Name the actor: the United States government ordered families out of their homes; “families were removed” hides the government, and students notice passive voice when you point it out. Keep people whole: these are the same farming families from Lesson 1 — growers, organisers, neighbours with a co-operative and a packing shed — say so explicitly and go back to that slide if you can. Say what happened after: students need the whole arc, not only the injury.</a:t>
            </a:r>
          </a:p>
          <a:p>
            <a:r>
              <a:rPr lang="en-US" dirty="0"/>
              <a:t>Use “incarceration” as the primary term, per current scholarly and community practice; note that students may encounter “internment” elsewhere, including in this slide's title.</a:t>
            </a:r>
          </a:p>
          <a:p>
            <a:r>
              <a:rPr lang="en-US" dirty="0"/>
              <a:t>Sumie Akizuki wrote that the train passed her family's farm and her parents watched their strawberry fields until they could not see them any more. Read that aloud if it fits your room.</a:t>
            </a:r>
          </a:p>
          <a:p>
            <a:r>
              <a:rPr lang="en-US" dirty="0"/>
              <a:t>Some students may have family connections to this history. Do not call on any student as a representative of a group. If a student volunteers a family story, receive it as evidence and thank them.</a:t>
            </a:r>
          </a:p>
          <a:p>
            <a:r>
              <a:rPr lang="en-US" b="1" dirty="0"/>
              <a:t>ASK — AND LISTEN FOR</a:t>
            </a:r>
          </a:p>
          <a:p>
            <a:r>
              <a:rPr lang="en-US" dirty="0"/>
              <a:t>Q: Who ordered this? Who did it happen to?</a:t>
            </a:r>
          </a:p>
          <a:p>
            <a:r>
              <a:rPr lang="en-US" dirty="0"/>
              <a:t>Listen for: The United States government; neighbours, farmers, citizens, children.</a:t>
            </a:r>
          </a:p>
          <a:p>
            <a:r>
              <a:rPr lang="en-US" dirty="0"/>
              <a:t>Q: What did the families lose that a formal apology could not give back?</a:t>
            </a:r>
          </a:p>
          <a:p>
            <a:r>
              <a:rPr lang="en-US" dirty="0"/>
              <a:t>Listen for: Farms, homes, businesses, years, the community itself; most never returned.</a:t>
            </a:r>
          </a:p>
          <a:p>
            <a:r>
              <a:rPr lang="en-US" b="1" dirty="0"/>
              <a:t>STANDARDS · GRADE 4</a:t>
            </a:r>
          </a:p>
          <a:p>
            <a:r>
              <a:rPr lang="en-US" dirty="0"/>
              <a:t>H4.4.1, H2.4.2, C1.4.4, RCW 28A.345.130</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2  ·  +3 min if used</a:t>
            </a:r>
          </a:p>
          <a:p>
            <a:r>
              <a:rPr lang="en-US" b="1" dirty="0"/>
              <a:t>KEY POINTS</a:t>
            </a:r>
          </a:p>
          <a:p>
            <a:pPr marL="285750" indent="-285750">
              <a:buFont typeface="Arial"/>
              <a:buChar char="•"/>
            </a:pPr>
            <a:r>
              <a:rPr lang="en-US" dirty="0"/>
              <a:t>1939: two Redmond newspaper boys raced their bicycles 26 miles around Lake Sammamish. People bet on the winning time, and the money bought Christmas decorations for downtown and sports equipment for the school.</a:t>
            </a:r>
          </a:p>
          <a:p>
            <a:pPr marL="285750" indent="-285750">
              <a:buFont typeface="Arial"/>
              <a:buChar char="•"/>
            </a:pPr>
            <a:r>
              <a:rPr lang="en-US" dirty="0"/>
              <a:t>Men's race won by Joe Richardson of Redmond in 1 hour, 30 minutes, 5 seconds; the prize was $25. Women's race won by Eva Jean Prout of Kirkland in 1 hour, 46 minutes, 39 seconds.</a:t>
            </a:r>
          </a:p>
          <a:p>
            <a:pPr marL="285750" indent="-285750">
              <a:buFont typeface="Arial"/>
              <a:buChar char="•"/>
            </a:pPr>
            <a:r>
              <a:rPr lang="en-US" dirty="0"/>
              <a:t>Started by Mayor Bill Brown, the man who owned the saloon and the garage back in Lesson 1. No races from 1942 to 1945 because of the war; it has run continuously since, the oldest continuous bicycle race in the country (see the verification flag on the card's wording).</a:t>
            </a:r>
          </a:p>
          <a:p>
            <a:r>
              <a:rPr lang="en-US" b="1" dirty="0"/>
              <a:t>HOW TO TEACH IT</a:t>
            </a:r>
          </a:p>
          <a:p>
            <a:r>
              <a:rPr lang="en-US" dirty="0"/>
              <a:t>Technically droppable, but this is the most joyful slide in the unit and it is doing more real work than it looks like. It ties the cities together in a single event; it brings Bill Brown back as a person students already know; a girl won her race in 1939, which lands hard with students; and the four-year gap from 1942 to 1945 is the war, and the wartime shipyard is the very next slide. Let them notice the gap before you turn the page.</a:t>
            </a:r>
          </a:p>
          <a:p>
            <a:r>
              <a:rPr lang="en-US" dirty="0"/>
              <a:t>Ask them to guess how long 26 miles would take them, then give the times. Ninety minutes on a 1939 bicycle, on 1939 roads, is fast.</a:t>
            </a:r>
          </a:p>
          <a:p>
            <a:r>
              <a:rPr lang="en-US" dirty="0"/>
              <a:t>Derby Days is still held every July. The races moved off the lake loop long ago; in recent years they have been held at Marymoor Park and the Jerry Baker Memorial Velodrome.</a:t>
            </a:r>
          </a:p>
          <a:p>
            <a:r>
              <a:rPr lang="en-US" b="1" dirty="0"/>
              <a:t>ASK — AND LISTEN FOR</a:t>
            </a:r>
          </a:p>
          <a:p>
            <a:r>
              <a:rPr lang="en-US" dirty="0"/>
              <a:t>Q: How long would 26 miles around the lake take you?</a:t>
            </a:r>
          </a:p>
          <a:p>
            <a:r>
              <a:rPr lang="en-US" dirty="0"/>
              <a:t>Listen for: Guesses, then the times. Extension: how does a tradition last eighty-plus years? Has anyone taken part?</a:t>
            </a:r>
          </a:p>
          <a:p>
            <a:r>
              <a:rPr lang="en-US" b="1" dirty="0"/>
              <a:t>STANDARDS · GRADE 4</a:t>
            </a:r>
          </a:p>
          <a:p>
            <a:r>
              <a:rPr lang="en-US" dirty="0"/>
              <a:t>H2.4.2</a:t>
            </a:r>
          </a:p>
          <a:p>
            <a:r>
              <a:rPr lang="en-US" b="1" dirty="0"/>
              <a:t>VERIFY BEFORE PRESENTING</a:t>
            </a:r>
          </a:p>
          <a:p>
            <a:pPr marL="285750" indent="-285750">
              <a:buFont typeface="Arial"/>
              <a:buChar char="•"/>
            </a:pPr>
            <a:r>
              <a:rPr lang="en-US" dirty="0"/>
              <a:t>The slide's card says the race has run “every other year since,” which conflicts with “oldest continuous bicycle race” in the same sentence. Confirm the wording against the Redmond Historical Society's Derby Days history and correct the card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For almost forty years Redmond did not grow outward at all: from 1912 until 1951 the city limits never moved. In 1951 Redmond annexed Education Hill, nearly tripling the city overnight.</a:t>
            </a:r>
          </a:p>
          <a:p>
            <a:pPr marL="285750" indent="-285750">
              <a:buFont typeface="Arial"/>
              <a:buChar char="•"/>
            </a:pPr>
            <a:r>
              <a:rPr lang="en-US" dirty="0"/>
              <a:t>Kirkland: Houghton residents voted to merge with Kirkland in 1968; Kirkland annexed most of Juanita and Rose Hill in 1988. Bellevue incorporated in 1953 to get control of its own explosive postwar growth.</a:t>
            </a:r>
          </a:p>
          <a:p>
            <a:pPr marL="285750" indent="-285750">
              <a:buFont typeface="Arial"/>
              <a:buChar char="•"/>
            </a:pPr>
            <a:r>
              <a:rPr lang="en-US" dirty="0"/>
              <a:t>Infrastructure: floating bridges across Lake Washington in 1940 and 1963 made it possible to work in Seattle and live here.</a:t>
            </a:r>
          </a:p>
          <a:p>
            <a:r>
              <a:rPr lang="en-US" b="1" dirty="0"/>
              <a:t>HOW TO TEACH IT</a:t>
            </a:r>
          </a:p>
          <a:p>
            <a:r>
              <a:rPr lang="en-US" dirty="0"/>
              <a:t>Annexing means a city adding nearby land to itself. The question on the slide is worth a real thirty seconds: you would gain city water and city fire service, and start paying city taxes and following city rules. There is no obviously right answer.</a:t>
            </a:r>
          </a:p>
          <a:p>
            <a:r>
              <a:rPr lang="en-US" dirty="0"/>
              <a:t>Bellevue's 1953 incorporation is the Bellevue thread's second appearance. Bellevue incorporated for a different reason than Kirkland or Redmond: not fire, not civic ambition, but growth arriving faster than the county could manage it. Four cities, four different reasons; Sammamish's is still to come.</a:t>
            </a:r>
          </a:p>
          <a:p>
            <a:r>
              <a:rPr lang="en-US" dirty="0"/>
              <a:t>The bridges are the quiet cause behind everything on the next few slides and behind the surprise on the population chart. Say the dates out loud: 1940 and 1963. Both are before Microsoft.</a:t>
            </a:r>
          </a:p>
          <a:p>
            <a:r>
              <a:rPr lang="en-US" b="1" dirty="0"/>
              <a:t>ASK — AND LISTEN FOR</a:t>
            </a:r>
          </a:p>
          <a:p>
            <a:r>
              <a:rPr lang="en-US" dirty="0"/>
              <a:t>Q: If you lived just outside the city and it wanted to annex you, would you vote yes?</a:t>
            </a:r>
          </a:p>
          <a:p>
            <a:r>
              <a:rPr lang="en-US" dirty="0"/>
              <a:t>Listen for: Yes: water, fire, sewers, a say in decisions. No: taxes, rules, losing rural character. Extension: a pretend annexation vote with two sides.</a:t>
            </a:r>
          </a:p>
          <a:p>
            <a:r>
              <a:rPr lang="en-US" b="1" dirty="0"/>
              <a:t>STANDARDS · GRADE 4</a:t>
            </a:r>
          </a:p>
          <a:p>
            <a:r>
              <a:rPr lang="en-US" dirty="0"/>
              <a:t>C2.4.1, H2.4.3</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Before: children with disabilities in Washington could be turned away from public school; no law said schools had to teach them.</a:t>
            </a:r>
          </a:p>
          <a:p>
            <a:pPr marL="285750" indent="-285750">
              <a:buFont typeface="Arial"/>
              <a:buChar char="•"/>
            </a:pPr>
            <a:r>
              <a:rPr lang="en-US" dirty="0"/>
              <a:t>Who: Evelyn Chapman, Katie Dolan, Janet Taggart and Cecile Lindquist, four parents who called themselves the Education for All Committee. How: with two law students they wrote an actual bill and took it to Olympia themselves.</a:t>
            </a:r>
          </a:p>
          <a:p>
            <a:pPr marL="285750" indent="-285750">
              <a:buFont typeface="Arial"/>
              <a:buChar char="•"/>
            </a:pPr>
            <a:r>
              <a:rPr lang="en-US" dirty="0"/>
              <a:t>After: Washington passed its law in 1971, four years before Congress passed one nationally. It is now chapter 28A.155 RCW.</a:t>
            </a:r>
          </a:p>
          <a:p>
            <a:r>
              <a:rPr lang="en-US" b="1" dirty="0"/>
              <a:t>HOW TO TEACH IT</a:t>
            </a:r>
          </a:p>
          <a:p>
            <a:r>
              <a:rPr lang="en-US" dirty="0"/>
              <a:t>Two questions, in this order. “What did these parents have that let them change a law?” No office, no title, no money — organisation, persistence, and a written proposal. That is the pattern the unit keeps finding: the growers' association, the incorporation votes, and now four parents with a bill. Name the pattern out loud.</a:t>
            </a:r>
          </a:p>
          <a:p>
            <a:r>
              <a:rPr lang="en-US" dirty="0"/>
              <a:t>“Who does that law protect in this room?” Answer it honestly: it is why students with disabilities are in this classroom, and not somewhere else or nowhere.</a:t>
            </a:r>
          </a:p>
          <a:p>
            <a:r>
              <a:rPr lang="en-US" dirty="0"/>
              <a:t>Teach this in the third person, about named adults, as civil rights history. Do not turn to any student for confirmation or a personal example, and do not frame it as services being provided to people; frame it as rights being won by people. Washington marks a Disability History and Awareness Month in October; this is good material for it. Read the newspaper headline aloud.</a:t>
            </a:r>
          </a:p>
          <a:p>
            <a:r>
              <a:rPr lang="en-US" b="1" dirty="0"/>
              <a:t>ASK — AND LISTEN FOR</a:t>
            </a:r>
          </a:p>
          <a:p>
            <a:r>
              <a:rPr lang="en-US" dirty="0"/>
              <a:t>Q: What did these parents have that let them change a law?</a:t>
            </a:r>
          </a:p>
          <a:p>
            <a:r>
              <a:rPr lang="en-US" dirty="0"/>
              <a:t>Listen for: Organisation, persistence, a written bill, allies (two law students), a clear story. Not money, not office.</a:t>
            </a:r>
          </a:p>
          <a:p>
            <a:r>
              <a:rPr lang="en-US" dirty="0"/>
              <a:t>Q: Who does that law protect in this room?</a:t>
            </a:r>
          </a:p>
          <a:p>
            <a:r>
              <a:rPr lang="en-US" dirty="0"/>
              <a:t>Listen for: Everyone: it is why every student is here.</a:t>
            </a:r>
          </a:p>
          <a:p>
            <a:r>
              <a:rPr lang="en-US" b="1" dirty="0"/>
              <a:t>STANDARDS · GRADE 4</a:t>
            </a:r>
          </a:p>
          <a:p>
            <a:r>
              <a:rPr lang="en-US" dirty="0"/>
              <a:t>C4.4.2, H2.4.1</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Redmond: Microsoft moved in (1986) with six buildings and about 800 workers, on land that had been the Morelli family's chicken farm. Nintendo of America had been here since 1982; SpaceX builds satellites here now.</a:t>
            </a:r>
          </a:p>
          <a:p>
            <a:pPr marL="285750" indent="-285750">
              <a:buFont typeface="Arial"/>
              <a:buChar char="•"/>
            </a:pPr>
            <a:r>
              <a:rPr lang="en-US" dirty="0"/>
              <a:t>Kirkland: Google opened a small office with a handful of engineers (2004) that became one of its largest engineering sites outside California; a new campus is reshaping downtown Kirkland.</a:t>
            </a:r>
          </a:p>
          <a:p>
            <a:pPr marL="285750" indent="-285750">
              <a:buFont typeface="Arial"/>
              <a:buChar char="•"/>
            </a:pPr>
            <a:r>
              <a:rPr lang="en-US" dirty="0"/>
              <a:t>Bellevue: Amazon started in a rented Bellevue house (1994), moved to Seattle, grew enormous, and came back with plans for 25,000 downtown jobs; T-Mobile's national headquarters is here.</a:t>
            </a:r>
          </a:p>
          <a:p>
            <a:pPr marL="285750" indent="-285750">
              <a:buFont typeface="Arial"/>
              <a:buChar char="•"/>
            </a:pPr>
            <a:r>
              <a:rPr lang="en-US" dirty="0"/>
              <a:t>Sammamish: none of the offices, all of the effects. Discussion: three of these cities got the tech jobs. What about Sammamish?</a:t>
            </a:r>
          </a:p>
          <a:p>
            <a:r>
              <a:rPr lang="en-US" b="1" dirty="0"/>
              <a:t>HOW TO TEACH IT</a:t>
            </a:r>
          </a:p>
          <a:p>
            <a:r>
              <a:rPr lang="en-US" dirty="0"/>
              <a:t>The framing that matters is the opening line. Students arrive believing “Microsoft happened and then everything changed.” The truth is messier and more useful: four cities, four decades, four companies, and every one started tiny. A chicken farm in 1986. A rented house in 1994. A handful of engineers in 2004. Ask which of those anyone could have predicted.</a:t>
            </a:r>
          </a:p>
          <a:p>
            <a:r>
              <a:rPr lang="en-US" dirty="0"/>
              <a:t>Sammamish is the card to slow down on. A city can be transformed by an industry that never builds anything there: Sammamish got the schools, the traffic, the house prices and the population without getting the offices. Expect answers like schools, roads, buses, parks, and somewhere for kids to go after school.</a:t>
            </a:r>
          </a:p>
          <a:p>
            <a:r>
              <a:rPr lang="en-US" dirty="0"/>
              <a:t>The chicken farm is the detail students remember, and it is the third time in this unit the same ground changed jobs: stumplands became farms, a shipyard became Carillon Point, and a chicken farm became a software campus. Make them name the other two.</a:t>
            </a:r>
          </a:p>
          <a:p>
            <a:r>
              <a:rPr lang="en-US" dirty="0"/>
              <a:t>One caution on the Amazon number: 25,000 was an announced plan, not a finished count. Check the current figure before teaching it. If a student asks whether it actually happened, that is a good moment to say that plans and outcomes are different things.</a:t>
            </a:r>
          </a:p>
          <a:p>
            <a:r>
              <a:rPr lang="en-US" b="1" dirty="0"/>
              <a:t>ASK — AND LISTEN FOR</a:t>
            </a:r>
          </a:p>
          <a:p>
            <a:r>
              <a:rPr lang="en-US" dirty="0"/>
              <a:t>Q: Three of these cities got the tech jobs. But what about Sammamish?</a:t>
            </a:r>
          </a:p>
          <a:p>
            <a:r>
              <a:rPr lang="en-US" dirty="0"/>
              <a:t>Listen for: Houses, traffic, schools, prices; the jobs are next door. Then: what does a city need when the jobs are next door?</a:t>
            </a:r>
          </a:p>
          <a:p>
            <a:r>
              <a:rPr lang="en-US" dirty="0"/>
              <a:t>Q: Name three places in this unit where the same ground changed jobs.</a:t>
            </a:r>
          </a:p>
          <a:p>
            <a:r>
              <a:rPr lang="en-US" dirty="0"/>
              <a:t>Listen for: Stumps → farms; shipyard → Carillon Point; chicken farm → Microsoft; McRedmond farm → Redmond Town Center.</a:t>
            </a:r>
          </a:p>
          <a:p>
            <a:r>
              <a:rPr lang="en-US" b="1" dirty="0"/>
              <a:t>STANDARDS · GRADE 4</a:t>
            </a:r>
          </a:p>
          <a:p>
            <a:r>
              <a:rPr lang="en-US" dirty="0"/>
              <a:t>H2.4.3, E4.4.2, E2.4.2</a:t>
            </a:r>
          </a:p>
          <a:p>
            <a:r>
              <a:rPr lang="en-US" b="1" dirty="0"/>
              <a:t>VERIFY BEFORE PRESENTING</a:t>
            </a:r>
          </a:p>
          <a:p>
            <a:pPr marL="285750" indent="-285750">
              <a:buFont typeface="Arial"/>
              <a:buChar char="•"/>
            </a:pPr>
            <a:r>
              <a:rPr lang="en-US" dirty="0"/>
              <a:t>Amazon's 25,000 Bellevue jobs was an announced plan; verify the current number before presenting.</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Sammamish stayed unincorporated for almost a century after Kirkland and Redmond, then voted to become a city on 31 August 1999.</a:t>
            </a:r>
          </a:p>
          <a:p>
            <a:pPr marL="285750" indent="-285750">
              <a:buFont typeface="Arial"/>
              <a:buChar char="•"/>
            </a:pPr>
            <a:r>
              <a:rPr lang="en-US" dirty="0"/>
              <a:t>For most of the twentieth century the plateau was chicken farms, dairy farms and lake resorts. By about 1984 it had passed 10,000 residents and people began arguing over whether to incorporate or be annexed by somebody else.</a:t>
            </a:r>
          </a:p>
          <a:p>
            <a:pPr marL="285750" indent="-285750">
              <a:buFont typeface="Arial"/>
              <a:buChar char="•"/>
            </a:pPr>
            <a:r>
              <a:rPr lang="en-US" dirty="0"/>
              <a:t>They argued about the name too: Sahalee, Inglewood, Pine Lake, Timberline, Monohon, and Heaven were all in the pile.</a:t>
            </a:r>
          </a:p>
          <a:p>
            <a:pPr marL="285750" indent="-285750">
              <a:buFont typeface="Arial"/>
              <a:buChar char="•"/>
            </a:pPr>
            <a:r>
              <a:rPr lang="en-US" dirty="0"/>
              <a:t>Timeline: Kirkland 1905, Redmond 1912, Bellevue 1953, Sammamish 1999.</a:t>
            </a:r>
          </a:p>
          <a:p>
            <a:r>
              <a:rPr lang="en-US" b="1" dirty="0"/>
              <a:t>HOW TO TEACH IT</a:t>
            </a:r>
          </a:p>
          <a:p>
            <a:r>
              <a:rPr lang="en-US" dirty="0"/>
              <a:t>Sammamish became a city more recently than many of your students' parents were born, which usually gets a reaction. It is a useful reminder that history includes last week.</a:t>
            </a:r>
          </a:p>
          <a:p>
            <a:r>
              <a:rPr lang="en-US" dirty="0"/>
              <a:t>The answer to the closing question is local control: residents wanted to decide for themselves how the plateau would grow, rather than have the county or a neighbouring city decide it. Put that beside the other three: Kirkland incorporated out of civic ambition after its mill failed, Redmond because it needed to borrow money for a water system after fires, Bellevue to manage postwar growth. Four cities, four problems, one tool. That completes the incorporation thread that started in Lesson 1.</a:t>
            </a:r>
          </a:p>
          <a:p>
            <a:r>
              <a:rPr lang="en-US" dirty="0"/>
              <a:t>Monohon on the shortlist of names is the payoff for planting Martin Monohon early. Pause and give them the chance to catch it, then point it out. Naming a place is a decision somebody makes, and it sticks: that connects straight back to the McRedmond and Perrigo naming fight.</a:t>
            </a:r>
          </a:p>
          <a:p>
            <a:r>
              <a:rPr lang="en-US" b="1" dirty="0"/>
              <a:t>ASK — AND LISTEN FOR</a:t>
            </a:r>
          </a:p>
          <a:p>
            <a:r>
              <a:rPr lang="en-US" dirty="0"/>
              <a:t>Q: Four cities, four different reasons to incorporate. What was Sammamish's?</a:t>
            </a:r>
          </a:p>
          <a:p>
            <a:r>
              <a:rPr lang="en-US" dirty="0"/>
              <a:t>Listen for: Local control: decide our own growth rather than be annexed or governed by the county.</a:t>
            </a:r>
          </a:p>
          <a:p>
            <a:r>
              <a:rPr lang="en-US" dirty="0"/>
              <a:t>Q: Which name would you have voted for, and what does a place name have to do?</a:t>
            </a:r>
          </a:p>
          <a:p>
            <a:r>
              <a:rPr lang="en-US" dirty="0"/>
              <a:t>Listen for: Any, with reasons: say where it is, honour someone, sound like home, be easy to say.</a:t>
            </a:r>
          </a:p>
          <a:p>
            <a:r>
              <a:rPr lang="en-US" b="1" dirty="0"/>
              <a:t>STANDARDS · GRADE 4</a:t>
            </a:r>
          </a:p>
          <a:p>
            <a:r>
              <a:rPr lang="en-US" dirty="0"/>
              <a:t>C2.4.1, H4.4.1</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Water, 1912: Redmond incorporated partly so it could borrow money; after several bad fires a bucket brigade was not enough, and only a city could afford a bonded water system.</a:t>
            </a:r>
          </a:p>
          <a:p>
            <a:pPr marL="285750" indent="-285750">
              <a:buFont typeface="Arial"/>
              <a:buChar char="•"/>
            </a:pPr>
            <a:r>
              <a:rPr lang="en-US" dirty="0"/>
              <a:t>Roads and a bridge: trails became graded roads and a bridge crossed the Sammamish River; until then the river split the town in two and the railroad was the only reliable way out.</a:t>
            </a:r>
          </a:p>
          <a:p>
            <a:pPr marL="285750" indent="-285750">
              <a:buFont typeface="Arial"/>
              <a:buChar char="•"/>
            </a:pPr>
            <a:r>
              <a:rPr lang="en-US" dirty="0"/>
              <a:t>State Route 520, 1981: the highway was extended into Redmond. Redmond Town Center, 1997: a shopping and office district on land the McRedmond family once farmed; downtown moved and then filled in with apartments.</a:t>
            </a:r>
          </a:p>
          <a:p>
            <a:pPr marL="285750" indent="-285750">
              <a:buFont typeface="Arial"/>
              <a:buChar char="•"/>
            </a:pPr>
            <a:r>
              <a:rPr lang="en-US" dirty="0"/>
              <a:t>Then and now: Bill Brown's City Hall and the townsite from the air; the 2008 City Hall and downtown today.</a:t>
            </a:r>
          </a:p>
          <a:p>
            <a:r>
              <a:rPr lang="en-US" b="1" dirty="0"/>
              <a:t>HOW TO TEACH IT</a:t>
            </a:r>
          </a:p>
          <a:p>
            <a:r>
              <a:rPr lang="en-US" dirty="0"/>
              <a:t>This is the responsibilities and powers of local government taught through what a city actually does once it exists. The fire thread from Lesson 1 ends here: Monohon burned in 1925, Redmond's hotel fires pushed the town toward incorporation in 1912, and incorporating is what let Redmond borrow money for a real water system. Fire shaped the government of this valley, and the water system is the proof.</a:t>
            </a:r>
          </a:p>
          <a:p>
            <a:r>
              <a:rPr lang="en-US" dirty="0"/>
              <a:t>SR 520 in 1981 is the quiet turning point. Ask students how their family gets to work and whether that road exists in the story yet.</a:t>
            </a:r>
          </a:p>
          <a:p>
            <a:r>
              <a:rPr lang="en-US" dirty="0"/>
              <a:t>Redmond Town Center on old McRedmond farmland is another example of the unit's central pattern: the same ground changing jobs. Handbook note: briefly mention the controversy about the town-centre development and why a suburban community might not want something like it.</a:t>
            </a:r>
          </a:p>
          <a:p>
            <a:r>
              <a:rPr lang="en-US" b="1" dirty="0"/>
              <a:t>ASK — AND LISTEN FOR</a:t>
            </a:r>
          </a:p>
          <a:p>
            <a:r>
              <a:rPr lang="en-US" dirty="0"/>
              <a:t>Q: What feature of your city would you miss most if it disappeared today?</a:t>
            </a:r>
          </a:p>
          <a:p>
            <a:r>
              <a:rPr lang="en-US" dirty="0"/>
              <a:t>Listen for: Water, roads, the bridge, the library, parks, the school; then: who pays for it and who decides?</a:t>
            </a:r>
          </a:p>
          <a:p>
            <a:r>
              <a:rPr lang="en-US" b="1" dirty="0"/>
              <a:t>STANDARDS · GRADE 4</a:t>
            </a:r>
          </a:p>
          <a:p>
            <a:r>
              <a:rPr lang="en-US" dirty="0"/>
              <a:t>C2.4.1, H2.4.3</a:t>
            </a:r>
          </a:p>
          <a:p>
            <a:r>
              <a:rPr lang="en-US" b="1" dirty="0"/>
              <a:t>VERIFY BEFORE PRESENTING</a:t>
            </a:r>
          </a:p>
          <a:p>
            <a:pPr marL="285750" indent="-285750">
              <a:buFont typeface="Arial"/>
              <a:buChar char="•"/>
            </a:pPr>
            <a:r>
              <a:rPr lang="en-US" dirty="0"/>
              <a:t>Captions to verify before presenting: the four photographs came into the deck without captions, so the wording is deliberately general. Confirm what each shows and its year, then tighten the captions and add a credit line.</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2 min</a:t>
            </a:r>
          </a:p>
          <a:p>
            <a:r>
              <a:rPr lang="en-US" b="1" dirty="0"/>
              <a:t>KEY POINTS</a:t>
            </a:r>
          </a:p>
          <a:p>
            <a:pPr marL="285750" indent="-285750">
              <a:buFont typeface="Arial"/>
              <a:buChar char="•"/>
            </a:pPr>
            <a:r>
              <a:rPr lang="en-US" dirty="0"/>
              <a:t>Light rail reached Overlake in April 2024, downtown Redmond in May 2025, and crossed the lake to Seattle in March 2026.</a:t>
            </a:r>
          </a:p>
          <a:p>
            <a:pPr marL="285750" indent="-285750">
              <a:buFont typeface="Arial"/>
              <a:buChar char="•"/>
            </a:pPr>
            <a:r>
              <a:rPr lang="en-US" dirty="0"/>
              <a:t>The Kirkland station where families were forced onto a train in 1942 is part of that same rail corridor.</a:t>
            </a:r>
          </a:p>
          <a:p>
            <a:pPr marL="285750" indent="-285750">
              <a:buFont typeface="Arial"/>
              <a:buChar char="•"/>
            </a:pPr>
            <a:r>
              <a:rPr lang="en-US" dirty="0"/>
              <a:t>Timeline: 1880s railway makes timber sellable → 1940 and 1963 floating bridges → 2024, 2025, 2026 light rail. Steamboats, then a railway, then bridges, then trains: every one of them changed who could live here.</a:t>
            </a:r>
          </a:p>
          <a:p>
            <a:r>
              <a:rPr lang="en-US" b="1" dirty="0"/>
              <a:t>HOW TO TEACH IT</a:t>
            </a:r>
          </a:p>
          <a:p>
            <a:r>
              <a:rPr lang="en-US" dirty="0"/>
              <a:t>Bring the transportation thread full circle. In Lesson 1 the railway made timber sellable and let Emma McRedmond run a hotel beside the depot. Here the trains make the commute possible. Same valley, same logic: transportation decides who can afford to live somewhere.</a:t>
            </a:r>
          </a:p>
          <a:p>
            <a:r>
              <a:rPr lang="en-US" dirty="0"/>
              <a:t>The Kirkland station bullet is a hard, honest connection: the same corridor carried timber, then families to a camp, then commuters. Deliver it plainly and do not over-explain it. Students will sit with it.</a:t>
            </a:r>
          </a:p>
          <a:p>
            <a:r>
              <a:rPr lang="en-US" dirty="0"/>
              <a:t>Civic involvement is here too: voters approved the light-rail extension in 2008, and the first Eastside stations opened sixteen years later. People can vote on things whose effects arrive long after the vote.</a:t>
            </a:r>
          </a:p>
          <a:p>
            <a:r>
              <a:rPr lang="en-US" b="1" dirty="0"/>
              <a:t>ASK — AND LISTEN FOR</a:t>
            </a:r>
          </a:p>
          <a:p>
            <a:r>
              <a:rPr lang="en-US" dirty="0"/>
              <a:t>Q: Which of these changed who could live here the most?</a:t>
            </a:r>
          </a:p>
          <a:p>
            <a:r>
              <a:rPr lang="en-US" dirty="0"/>
              <a:t>Listen for: Any with a reason; bridges made the commute possible, rail made the timber town possible. Extension: what is the role of public transportation in the region now?</a:t>
            </a:r>
          </a:p>
          <a:p>
            <a:r>
              <a:rPr lang="en-US" b="1" dirty="0"/>
              <a:t>STANDARDS · GRADE 4</a:t>
            </a:r>
          </a:p>
          <a:p>
            <a:r>
              <a:rPr lang="en-US" dirty="0"/>
              <a:t>H2.4.3, C4.4.2</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1942: Japanese American families, including United States citizens, were ordered out of their homes and onto a train.</a:t>
            </a:r>
          </a:p>
          <a:p>
            <a:pPr marL="285750" indent="-285750">
              <a:buFont typeface="Arial"/>
              <a:buChar char="•"/>
            </a:pPr>
            <a:r>
              <a:rPr lang="en-US" dirty="0"/>
              <a:t>1940s: Black workers were kept out of shipyard jobs by unions, and out of the housing built beside the yard. Women were recruited to the yard at equal advertised pay but still had to fight to be accepted doing the work.</a:t>
            </a:r>
          </a:p>
          <a:p>
            <a:pPr marL="285750" indent="-285750">
              <a:buFont typeface="Arial"/>
              <a:buChar char="•"/>
            </a:pPr>
            <a:r>
              <a:rPr lang="en-US" dirty="0"/>
              <a:t>Before 1971: children with disabilities could simply be turned away from a Washington public school.</a:t>
            </a:r>
          </a:p>
          <a:p>
            <a:pPr marL="285750" indent="-285750">
              <a:buFont typeface="Arial"/>
              <a:buChar char="•"/>
            </a:pPr>
            <a:r>
              <a:rPr lang="en-US" dirty="0"/>
              <a:t>Question: how was this change achieved? What can you do to help?</a:t>
            </a:r>
          </a:p>
          <a:p>
            <a:r>
              <a:rPr lang="en-US" b="1" dirty="0"/>
              <a:t>HOW TO TEACH IT</a:t>
            </a:r>
          </a:p>
          <a:p>
            <a:r>
              <a:rPr lang="en-US" dirty="0"/>
              <a:t>This slide carries the unity-and-diversity standard, and the standard says describe and apply. Description alone is not the standard; the closing question is what makes students apply it.</a:t>
            </a:r>
          </a:p>
          <a:p>
            <a:r>
              <a:rPr lang="en-US" dirty="0"/>
              <a:t>It is also where Lesson 2 meets the inclusive-materials requirement, and it does so by putting four underrepresented groups into one frame students can reason about, rather than treating each as a separate sad episode dropped into the timeline. The shipyard slide earlier in this lesson gives the second and third rows their evidence.</a:t>
            </a:r>
          </a:p>
          <a:p>
            <a:r>
              <a:rPr lang="en-US" dirty="0"/>
              <a:t>Hold the closing question and make them answer it. The answer, every time, is people: parent committees, workers, lawmakers, voters, and families who refused to accept the boundary. That is the through-line into the closing activity.</a:t>
            </a:r>
          </a:p>
          <a:p>
            <a:r>
              <a:rPr lang="en-US" dirty="0"/>
              <a:t>Handle with care and do not call on any student as a representative of a group.</a:t>
            </a:r>
          </a:p>
          <a:p>
            <a:r>
              <a:rPr lang="en-US" b="1" dirty="0"/>
              <a:t>ASK — AND LISTEN FOR</a:t>
            </a:r>
          </a:p>
          <a:p>
            <a:r>
              <a:rPr lang="en-US" dirty="0"/>
              <a:t>Q: How was this change achieved?</a:t>
            </a:r>
          </a:p>
          <a:p>
            <a:r>
              <a:rPr lang="en-US" dirty="0"/>
              <a:t>Listen for: People organised, wrote, voted, sued, kept showing up: parents with a bill, workers with unions and lawsuits, citizens demanding an apology.</a:t>
            </a:r>
          </a:p>
          <a:p>
            <a:r>
              <a:rPr lang="en-US" dirty="0"/>
              <a:t>Q: What can you do to help?</a:t>
            </a:r>
          </a:p>
          <a:p>
            <a:r>
              <a:rPr lang="en-US" dirty="0"/>
              <a:t>Listen for: Learn the history, speak up when a rule is unfair, vote when you can, include people; concrete and small is fine.</a:t>
            </a:r>
          </a:p>
          <a:p>
            <a:r>
              <a:rPr lang="en-US" b="1" dirty="0"/>
              <a:t>STANDARDS · GRADE 4</a:t>
            </a:r>
          </a:p>
          <a:p>
            <a:r>
              <a:rPr lang="en-US" dirty="0"/>
              <a:t>C1.4.4, H4.4.1, SSS3.4.1, RCW 28A.345.130</a:t>
            </a:r>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b="1" dirty="0"/>
              <a:t>[CORE]  ·  LESSON 2  ·  about 20 min</a:t>
            </a:r>
          </a:p>
          <a:p>
            <a:r>
              <a:rPr lang="en-US" b="1" dirty="0"/>
              <a:t>KEY POINTS</a:t>
            </a:r>
          </a:p>
          <a:p>
            <a:pPr marL="285750" indent="-285750">
              <a:buFont typeface="Arial"/>
              <a:buChar char="•"/>
            </a:pPr>
            <a:r>
              <a:rPr lang="en-US" dirty="0"/>
              <a:t>Closing activity, twenty minutes: twelve to build, eight to present. Each group curates a small exhibit about one Eastside community with three objects and three cards. That is all the room they have.</a:t>
            </a:r>
          </a:p>
          <a:p>
            <a:pPr marL="285750" indent="-285750">
              <a:buFont typeface="Arial"/>
              <a:buChar char="•"/>
            </a:pPr>
            <a:r>
              <a:rPr lang="en-US" dirty="0"/>
              <a:t>Steps: pick a city (Redmond, Kirkland, Bellevue or Sammamish; one per group); pick three things (a building, a photograph, a person, a business, a law, a machine); write a two- to three-sentence card for each; present.</a:t>
            </a:r>
          </a:p>
          <a:p>
            <a:pPr marL="285750" indent="-285750">
              <a:buFont typeface="Arial"/>
              <a:buChar char="•"/>
            </a:pPr>
            <a:r>
              <a:rPr lang="en-US" dirty="0"/>
              <a:t>Every card must answer the four source questions: Who made this? When was it made? Why was it made? How do we know we can trust it?</a:t>
            </a:r>
          </a:p>
          <a:p>
            <a:r>
              <a:rPr lang="en-US" b="1" dirty="0"/>
              <a:t>HOW TO TEACH IT</a:t>
            </a:r>
          </a:p>
          <a:p>
            <a:r>
              <a:rPr lang="en-US" dirty="0"/>
              <a:t>This is the summative task for the whole unit and it is deliberately small: three objects forces choosing, and choosing is the assessment. What you are actually grading is the cards, not the objects. A group that picks three obvious buildings and writes four sharp cards has done better work than a group that picks clever objects and writes labels. The four source questions are the rubric, and they are the same four from the Lesson 1 photograph slide; students have practised this.</a:t>
            </a:r>
          </a:p>
          <a:p>
            <a:r>
              <a:rPr lang="en-US" dirty="0"/>
              <a:t>Push every group to include at least one object from the “we barely have” or “we almost lost” columns: the mill hands, the boarding-house keepers, the Japanese American farm families, the shipyard workers who were kept out. Expect groups to find this hard. That difficulty is the lesson: it is hard because the record is uneven, not because those people did not exist.</a:t>
            </a:r>
          </a:p>
          <a:p>
            <a:r>
              <a:rPr lang="en-US" dirty="0"/>
              <a:t>Ask every group after they present: what did you leave out, and why? There is no wrong answer, only an unexamined one.</a:t>
            </a:r>
          </a:p>
          <a:p>
            <a:r>
              <a:rPr lang="en-US" dirty="0"/>
              <a:t>Differentiation. Groups that finish early: write a fourth card for the object you decided to leave out, explaining why it did not make the cut. Groups that stall: give them a city and one object to start from. Students who find writing hard can dictate their cards to a partner; the thinking is in the four questions, not the handwriting. Laptops shorten research time but are not required.</a:t>
            </a:r>
          </a:p>
          <a:p>
            <a:r>
              <a:rPr lang="en-US" b="1" dirty="0"/>
              <a:t>ASK — AND LISTEN FOR</a:t>
            </a:r>
          </a:p>
          <a:p>
            <a:r>
              <a:rPr lang="en-US" dirty="0"/>
              <a:t>Q: What did you leave out, and why?</a:t>
            </a:r>
          </a:p>
          <a:p>
            <a:r>
              <a:rPr lang="en-US" dirty="0"/>
              <a:t>Listen for: Any reasoned answer; listen for whether the group noticed who is missing from the record.</a:t>
            </a:r>
          </a:p>
          <a:p>
            <a:r>
              <a:rPr lang="en-US" b="1" dirty="0"/>
              <a:t>STANDARDS · GRADE 4</a:t>
            </a:r>
          </a:p>
          <a:p>
            <a:r>
              <a:rPr lang="en-US" dirty="0"/>
              <a:t>SSS1.4.2, SSS3.4.1</a:t>
            </a:r>
          </a:p>
          <a:p>
            <a:r>
              <a:rPr lang="en-US" b="1" dirty="0"/>
              <a:t>MATERIALS</a:t>
            </a:r>
          </a:p>
          <a:p>
            <a:r>
              <a:rPr lang="en-US" dirty="0"/>
              <a:t>Index cards or half-sheets, one per object; poster paper if you want a display. Nothing needs printing in advance. Rubric in the companion document.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r>
              <a:rPr lang="en-US" b="1" dirty="0"/>
              <a:t>[CORE]  ·  LESSON 2  ·  not timed</a:t>
            </a:r>
          </a:p>
          <a:p>
            <a:r>
              <a:rPr lang="en-US" b="1" dirty="0"/>
              <a:t>KEY POINTS</a:t>
            </a:r>
          </a:p>
          <a:p>
            <a:pPr marL="285750" indent="-285750">
              <a:buFont typeface="Arial"/>
              <a:buChar char="•"/>
            </a:pPr>
            <a:r>
              <a:rPr lang="en-US" dirty="0"/>
              <a:t>Every factual claim in the unit traces to one of these sources. Where two sources disagree, the slide or the notes say so.</a:t>
            </a:r>
          </a:p>
          <a:p>
            <a:pPr marL="285750" indent="-285750">
              <a:buFont typeface="Arial"/>
              <a:buChar char="•"/>
            </a:pPr>
            <a:r>
              <a:rPr lang="en-US" dirty="0"/>
              <a:t>New sources added with this revision: HistoryLink essays on the Lake Washington Ship Canal and the 1916 lowering of the lake (686, 1444, 20273), and the City of Kirkland's comprehensive-plan history appendix (Lorraine McConaghy) for the shipyard.</a:t>
            </a:r>
          </a:p>
          <a:p>
            <a:pPr marL="285750" indent="-285750">
              <a:buFont typeface="Arial"/>
              <a:buChar char="•"/>
            </a:pPr>
            <a:r>
              <a:rPr lang="en-US" dirty="0"/>
              <a:t>Leave this projected while students write the citation lines for their cards or arguments.</a:t>
            </a:r>
          </a:p>
          <a:p>
            <a:r>
              <a:rPr lang="en-US" b="1" dirty="0"/>
              <a:t>HOW TO TEACH IT</a:t>
            </a:r>
          </a:p>
          <a:p>
            <a:r>
              <a:rPr lang="en-US" dirty="0"/>
              <a:t>This page replaces the source lines that used to sit at the foot of individual slides. It reads better, and it models what a citation page actually is: one place a reader can check everything, rather than a footnote nobody follows.</a:t>
            </a:r>
          </a:p>
          <a:p>
            <a:r>
              <a:rPr lang="en-US" dirty="0"/>
              <a:t>Where sources disagree — the Curtis landing date, the shipyard's worker count, Redmond's 1940 population, the Amazon job figure — the notes say so rather than picking one silently. Point that out to students at least once. It is what honest citation looks like.</a:t>
            </a:r>
          </a:p>
          <a:p>
            <a:r>
              <a:rPr lang="en-US" dirty="0"/>
              <a:t>If you add photographs to the deck, add the holding institution to this page and put a short credit under the image itself.</a:t>
            </a:r>
          </a:p>
          <a:p>
            <a:r>
              <a:rPr lang="en-US" b="1" dirty="0"/>
              <a:t>STANDARDS · GRADE 4</a:t>
            </a:r>
          </a:p>
          <a:p>
            <a:r>
              <a:rPr lang="en-US" dirty="0"/>
              <a:t>SSS1.4.2</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1  ·  +3 min if used</a:t>
            </a:r>
          </a:p>
          <a:p>
            <a:r>
              <a:rPr lang="en-US" b="1" dirty="0"/>
              <a:t>KEY POINTS</a:t>
            </a:r>
          </a:p>
          <a:p>
            <a:pPr marL="285750" indent="-285750">
              <a:buFont typeface="Arial"/>
              <a:buChar char="•"/>
            </a:pPr>
            <a:r>
              <a:rPr lang="en-US" dirty="0"/>
              <a:t>25 August 1916: the Montlake Cut opened, joining Lake Washington to Lake Union and, through the new canal and locks, to Puget Sound. Over about three months the lake fell about nine feet. The Ballard Locks formally opened on 4 July 1917.</a:t>
            </a:r>
          </a:p>
          <a:p>
            <a:pPr marL="285750" indent="-285750">
              <a:buFont typeface="Arial"/>
              <a:buChar char="•"/>
            </a:pPr>
            <a:r>
              <a:rPr lang="en-US" dirty="0"/>
              <a:t>The Black River, the lake's old outlet, dried up completely; the canal became the new outlet. More than a thousand acres of lakeside wetland became dry ground.</a:t>
            </a:r>
          </a:p>
          <a:p>
            <a:pPr marL="285750" indent="-285750">
              <a:buFont typeface="Arial"/>
              <a:buChar char="•"/>
            </a:pPr>
            <a:r>
              <a:rPr lang="en-US" dirty="0"/>
              <a:t>Kirkland: steamboat docks left high and dry; a new waterfront at the foot of Kirkland Avenue. Juanita Bay: a wide sandy beach appeared and the ferry had to stop. Sammamish River: faster and shallower; steamboats could no longer reach Bothell; dredged and straightened in the 1960s (finished 1965) and now about four miles shorter.</a:t>
            </a:r>
          </a:p>
          <a:p>
            <a:pPr marL="285750" indent="-285750">
              <a:buFont typeface="Arial"/>
              <a:buChar char="•"/>
            </a:pPr>
            <a:r>
              <a:rPr lang="en-US" dirty="0"/>
              <a:t>A Bellevue lumber company that floated logs down the Mercer Slough lost the water it depended on.</a:t>
            </a:r>
          </a:p>
          <a:p>
            <a:r>
              <a:rPr lang="en-US" b="1" dirty="0"/>
              <a:t>HOW TO TEACH IT</a:t>
            </a:r>
          </a:p>
          <a:p>
            <a:r>
              <a:rPr lang="en-US" dirty="0"/>
              <a:t>This is a geography slide: one engineering decision in Seattle rewrote the Eastside's shoreline. Read the lead line, then take the three cards as three places students may know. If anyone has been to Juanita Beach, they have stood on land that was underwater in 1915.</a:t>
            </a:r>
          </a:p>
          <a:p>
            <a:r>
              <a:rPr lang="en-US" dirty="0"/>
              <a:t>Use the timeline on the right to keep the sequence straight, and hold the closing question until the end. The honest answer to “was anyone asked?” is that Seattle's shipping interests wanted the canal; Eastside farmers, mill owners, ferry operators and the Duwamish people at the Black River were not consulted in any way students would recognise.</a:t>
            </a:r>
          </a:p>
          <a:p>
            <a:r>
              <a:rPr lang="en-US" dirty="0"/>
              <a:t>Connect forward: the Sammamish River that runs past Redmond today is the straightened 1960s channel, not the winding slough the McRedmonds and Perrigos knew.</a:t>
            </a:r>
          </a:p>
          <a:p>
            <a:r>
              <a:rPr lang="en-US" b="1" dirty="0"/>
              <a:t>ASK — AND LISTEN FOR</a:t>
            </a:r>
          </a:p>
          <a:p>
            <a:r>
              <a:rPr lang="en-US" dirty="0"/>
              <a:t>Q: Who gained from a lower lake? Who lost? Was anyone asked?</a:t>
            </a:r>
          </a:p>
          <a:p>
            <a:r>
              <a:rPr lang="en-US" dirty="0"/>
              <a:t>Listen for: Gained: Seattle shippers, farmers who got new dry land, beach-goers at Juanita. Lost: steamboat and ferry operators, the Bothell river trade, the Hewitt-Lea lumber company, wetland wildlife, the people who lived along the Black River. Asked: essentially no one on the Eastside.</a:t>
            </a:r>
          </a:p>
          <a:p>
            <a:r>
              <a:rPr lang="en-US" b="1" dirty="0"/>
              <a:t>STANDARDS · GRADE 4</a:t>
            </a:r>
          </a:p>
          <a:p>
            <a:r>
              <a:rPr lang="en-US" dirty="0"/>
              <a:t>E4.4.1, H2.4.3, G2.4.1 (supporting)</a:t>
            </a:r>
          </a:p>
          <a:p>
            <a:r>
              <a:rPr lang="en-US" b="1" dirty="0"/>
              <a:t>VERIFY BEFORE PRESENTING</a:t>
            </a:r>
          </a:p>
          <a:p>
            <a:pPr marL="285750" indent="-285750">
              <a:buFont typeface="Arial"/>
              <a:buChar char="•"/>
            </a:pPr>
            <a:r>
              <a:rPr lang="en-US" dirty="0"/>
              <a:t>Sources give the drop as 9 feet (HistoryLink Essays 686 and 1444) or 8.8 feet (HistoryLink Essay 4009). The slide says “about nine feet.”</a:t>
            </a:r>
          </a:p>
          <a:p>
            <a:pPr marL="285750" indent="-285750">
              <a:buFont typeface="Arial"/>
              <a:buChar char="•"/>
            </a:pPr>
            <a:r>
              <a:rPr lang="en-US" dirty="0"/>
              <a:t>The Corps of Engineers straightening project began in 1962–63 and finished in 1965; sources differ on the start year.</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[CORE]  ·  LESSON 2  ·  about 3 min</a:t>
            </a:r>
          </a:p>
          <a:p>
            <a:r>
              <a:rPr lang="en-US" b="1" dirty="0"/>
              <a:t>KEY POINTS</a:t>
            </a:r>
          </a:p>
          <a:p>
            <a:pPr marL="285750" indent="-285750">
              <a:buFont typeface="Arial"/>
              <a:buChar char="•"/>
            </a:pPr>
            <a:r>
              <a:rPr lang="en-US" dirty="0"/>
              <a:t>The Curtis family's boat landing at Houghton (Lesson 1) became the Lake Washington Shipyards in 1923 and, from 1940, a Navy yard. Workforce: about 250 in 1939; more than 8,000 men and women on three shifts around the clock by summer 1943.</a:t>
            </a:r>
          </a:p>
          <a:p>
            <a:pPr marL="285750" indent="-285750">
              <a:buFont typeface="Arial"/>
              <a:buChar char="•"/>
            </a:pPr>
            <a:r>
              <a:rPr lang="en-US" dirty="0"/>
              <a:t>Output: 29 warships built for the U.S. Navy (most of them seaplane tenders) and nearly 500 other vessels repaired.</a:t>
            </a:r>
          </a:p>
          <a:p>
            <a:pPr marL="285750" indent="-285750">
              <a:buFont typeface="Arial"/>
              <a:buChar char="•"/>
            </a:pPr>
            <a:r>
              <a:rPr lang="en-US" dirty="0"/>
              <a:t>Who got the jobs: sixty women were in the sheet-metal shop by the end of 1942, and by the height of the war women worked in every trade. Black workers were kept out of most jobs by union rules and were not allowed to live in the federal housing built for shipyard families; the few who worked here commuted from Seattle.</a:t>
            </a:r>
          </a:p>
          <a:p>
            <a:pPr marL="285750" indent="-285750">
              <a:buFont typeface="Arial"/>
              <a:buChar char="•"/>
            </a:pPr>
            <a:r>
              <a:rPr lang="en-US" dirty="0"/>
              <a:t>After: one week after victory over Japan in August 1945, almost all of the swing shift was laid off. The yard closed; Carillon Point (offices, a hotel and a marina) opened on the site in 1989.</a:t>
            </a:r>
          </a:p>
          <a:p>
            <a:r>
              <a:rPr lang="en-US" b="1" dirty="0"/>
              <a:t>HOW TO TEACH IT</a:t>
            </a:r>
          </a:p>
          <a:p>
            <a:r>
              <a:rPr lang="en-US" dirty="0"/>
              <a:t>This is the slide the Lesson 2 title promised. Start from the Curtis landing: the same dock students met on the Early Families and Kirkland's Other Ventures slides in Lesson 1. Then read the three numbers aloud and put them next to Kirkland's pre-war population of about 2,000. Newly arrived families lived in garages, chicken coops, tents and shacks; a 1942 traffic count found 8,800 cars through downtown Kirkland in one morning.</a:t>
            </a:r>
          </a:p>
          <a:p>
            <a:r>
              <a:rPr lang="en-US" dirty="0"/>
              <a:t>The dark panel is what the Social Justice slide later in this lesson relies on: the war opened doors for some workers and kept them shut for others, and both happened in the same building. Say both halves.</a:t>
            </a:r>
          </a:p>
          <a:p>
            <a:r>
              <a:rPr lang="en-US" dirty="0"/>
              <a:t>The closing question is Monohon again in a different century: the mill burned and the town emptied; the yard's contracts ended and the shifts were cut. The difference is what came after — a business park and a marina, not a horse barn. Ask why.</a:t>
            </a:r>
          </a:p>
          <a:p>
            <a:r>
              <a:rPr lang="en-US" b="1" dirty="0"/>
              <a:t>ASK — AND LISTEN FOR</a:t>
            </a:r>
          </a:p>
          <a:p>
            <a:r>
              <a:rPr lang="en-US" dirty="0"/>
              <a:t>Q: The war ended in August 1945. One week later most of the swing shift was laid off. What happens to a town when the work disappears?</a:t>
            </a:r>
          </a:p>
          <a:p>
            <a:r>
              <a:rPr lang="en-US" dirty="0"/>
              <a:t>Listen for: People leave, or find other work; houses empty; the town has to reinvent the site. Compare Monohon. Why did Kirkland recover? Bridges, commuting, the lake, a growing region.</a:t>
            </a:r>
          </a:p>
          <a:p>
            <a:r>
              <a:rPr lang="en-US" dirty="0"/>
              <a:t>Q: Who was hired, and who was kept out?</a:t>
            </a:r>
          </a:p>
          <a:p>
            <a:r>
              <a:rPr lang="en-US" dirty="0"/>
              <a:t>Listen for: Women hired in every trade during the war (and mostly sent home after); Black workers excluded by union rules and from housing.</a:t>
            </a:r>
          </a:p>
          <a:p>
            <a:r>
              <a:rPr lang="en-US" b="1" dirty="0"/>
              <a:t>STANDARDS · GRADE 4</a:t>
            </a:r>
          </a:p>
          <a:p>
            <a:r>
              <a:rPr lang="en-US" dirty="0"/>
              <a:t>H2.4.2, H2.4.3, E4.4.2, RCW 28A.345.130</a:t>
            </a:r>
          </a:p>
          <a:p>
            <a:r>
              <a:rPr lang="en-US" b="1" dirty="0"/>
              <a:t>VERIFY BEFORE PRESENTING</a:t>
            </a:r>
          </a:p>
          <a:p>
            <a:pPr marL="285750" indent="-285750">
              <a:buFont typeface="Arial"/>
              <a:buChar char="•"/>
            </a:pPr>
            <a:r>
              <a:rPr lang="en-US" dirty="0"/>
              <a:t>Peak workforce: HistoryLink Essay 20514 and the Kirkland Heritage Society say about or more than 8,000 (summer 1943); Carillon Point's history page says nearly 9,000; a 2005 Seattle Times feature says 6,000. The slide uses 8,000.</a:t>
            </a:r>
          </a:p>
          <a:p>
            <a:pPr marL="285750" indent="-285750">
              <a:buFont typeface="Arial"/>
              <a:buChar char="•"/>
            </a:pPr>
            <a:r>
              <a:rPr lang="en-US" dirty="0"/>
              <a:t>Ship count: 29 built and nearly 500 repaired (HistoryLink); the Kirkland Heritage Society gives 477 repaired. No source supports escort carriers or destroyer tenders being built here; the yard's warships were seaplane tenders and net-laying ships.</a:t>
            </a:r>
          </a:p>
          <a:p>
            <a:pPr marL="285750" indent="-285750">
              <a:buFont typeface="Arial"/>
              <a:buChar char="•"/>
            </a:pPr>
            <a:r>
              <a:rPr lang="en-US" dirty="0"/>
              <a:t>Image placeholder: the Kirkland Heritage Society's Lake Washington Shipyards pages and HistoryLink Essay 20514 both carry period photographs; confirm educational-use rights before inserting.</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[ADDITIONAL]  ·  LESSON 2  ·  +3 min if used</a:t>
            </a:r>
          </a:p>
          <a:p>
            <a:r>
              <a:rPr lang="en-US" b="1" dirty="0"/>
              <a:t>KEY POINTS</a:t>
            </a:r>
          </a:p>
          <a:p>
            <a:pPr marL="285750" indent="-285750">
              <a:buFont typeface="Arial"/>
              <a:buChar char="•"/>
            </a:pPr>
            <a:r>
              <a:rPr lang="en-US" dirty="0"/>
              <a:t>Redmond's population at each U.S. Census: 1920, 438 · 1930, 460 · 1940, 530 · 1950, 573 · 1960, 1,426 · 1970, 11,020 · 1980, 23,318 · 1990, 35,800 · 2000, 45,256 · 2010, 54,144 · 2020, 73,256.</a:t>
            </a:r>
          </a:p>
          <a:p>
            <a:pPr marL="285750" indent="-285750">
              <a:buFont typeface="Arial"/>
              <a:buChar char="•"/>
            </a:pPr>
            <a:r>
              <a:rPr lang="en-US" dirty="0"/>
              <a:t>The steepest decade is the 1960s: the population multiplied by about 7.7 (1,426 to 11,020). By 1980 Redmond already had 23,318 people — six years before Microsoft moved to Redmond in 1986.</a:t>
            </a:r>
          </a:p>
          <a:p>
            <a:pPr marL="285750" indent="-285750">
              <a:buFont typeface="Arial"/>
              <a:buChar char="•"/>
            </a:pPr>
            <a:r>
              <a:rPr lang="en-US" dirty="0"/>
              <a:t>Part of the 1950–1970 jump is a boundary change: the 1951 annexation of Education Hill nearly tripled the city's area. Part is bridges (1940, 1963), postwar housing, and a state highway.</a:t>
            </a:r>
          </a:p>
          <a:p>
            <a:r>
              <a:rPr lang="en-US" b="1" dirty="0"/>
              <a:t>HOW TO TEACH IT</a:t>
            </a:r>
          </a:p>
          <a:p>
            <a:r>
              <a:rPr lang="en-US" dirty="0"/>
              <a:t>Check this against the chart-paper guesses from the start of the lesson. Most classes wrote Microsoft. Point at the 1960s and 1970s columns and let the room sit with it: the biggest change came before the software did.</a:t>
            </a:r>
          </a:p>
          <a:p>
            <a:r>
              <a:rPr lang="en-US" dirty="0"/>
              <a:t>Read the chart as a source, with the four questions: who made it (the Census Bureau), when (every ten years), why (to count people for representation and funding), can we trust it (mostly — but a boundary change changes what is being counted). The source line under the chart is there for that reason.</a:t>
            </a:r>
          </a:p>
          <a:p>
            <a:r>
              <a:rPr lang="en-US" dirty="0"/>
              <a:t>Then ask the discussion question and take three explanations. Bridges (1940, 1963) let people work in Seattle and live here; annexation (1951) put more houses inside the line; postwar families wanted new houses with yards; SR 520 (1963, extended to Redmond in 1981) made the commute ordinary.</a:t>
            </a:r>
          </a:p>
          <a:p>
            <a:r>
              <a:rPr lang="en-US" b="1" dirty="0"/>
              <a:t>ASK — AND LISTEN FOR</a:t>
            </a:r>
          </a:p>
          <a:p>
            <a:r>
              <a:rPr lang="en-US" dirty="0"/>
              <a:t>Q: Most people guess Microsoft. Look at the 1960s. What else could explain the jump?</a:t>
            </a:r>
          </a:p>
          <a:p>
            <a:r>
              <a:rPr lang="en-US" dirty="0"/>
              <a:t>Listen for: Bridges, annexation, new houses, the highway, families moving out of Seattle. Then: does the chart prove any of these? No — it shows when, not why. That takes other sources.</a:t>
            </a:r>
          </a:p>
          <a:p>
            <a:r>
              <a:rPr lang="en-US" dirty="0"/>
              <a:t>Q: Which column would look different if the city limits had never moved?</a:t>
            </a:r>
          </a:p>
          <a:p>
            <a:r>
              <a:rPr lang="en-US" dirty="0"/>
              <a:t>Listen for: 1960 onward; the 1951 annexation tripled the area being counted.</a:t>
            </a:r>
          </a:p>
          <a:p>
            <a:r>
              <a:rPr lang="en-US" b="1" dirty="0"/>
              <a:t>STANDARDS · GRADE 4</a:t>
            </a:r>
          </a:p>
          <a:p>
            <a:r>
              <a:rPr lang="en-US" dirty="0"/>
              <a:t>H2.4.3, SSS1.4.2</a:t>
            </a:r>
          </a:p>
          <a:p>
            <a:r>
              <a:rPr lang="en-US" b="1" dirty="0"/>
              <a:t>VERIFY BEFORE PRESENTING</a:t>
            </a:r>
          </a:p>
          <a:p>
            <a:pPr marL="285750" indent="-285750">
              <a:buFont typeface="Arial"/>
              <a:buChar char="•"/>
            </a:pPr>
            <a:r>
              <a:rPr lang="en-US" dirty="0"/>
              <a:t>Counts before 1920 (116 in 1900, 450 in 1910) are area counts from before incorporation and are omitted. The 1940 figure is 530 in the Census tables; the Redmond Historical Society gives 503.</a:t>
            </a:r>
          </a:p>
          <a:p>
            <a:pPr marL="285750" indent="-285750">
              <a:buFont typeface="Arial"/>
              <a:buChar char="•"/>
            </a:pPr>
            <a:r>
              <a:rPr lang="en-US" dirty="0"/>
              <a:t>The 'today' figure on Where we left off (80,280) is the Census Bureau's 2024 estimate; Washington OFM's April 2024 estimate is 80,040 and April 2025 is 82,380.</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3.jpeg"/><Relationship Id="rId4" Type="http://schemas.openxmlformats.org/officeDocument/2006/relationships/image" Target="../media/image4.jpeg"/><Relationship Id="rId5" Type="http://schemas.openxmlformats.org/officeDocument/2006/relationships/image" Target="../media/image5.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6.jpeg"/><Relationship Id="rId4" Type="http://schemas.openxmlformats.org/officeDocument/2006/relationships/image" Target="../media/image7.jpe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9.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1.jpg"/><Relationship Id="rId4" Type="http://schemas.openxmlformats.org/officeDocument/2006/relationships/image" Target="../media/image12.org&amp;utm_campaign=index&amp;utm_content=original"/><Relationship Id="rId5" Type="http://schemas.openxmlformats.org/officeDocument/2006/relationships/image" Target="../media/image13.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4.jpg"/><Relationship Id="rId4" Type="http://schemas.openxmlformats.org/officeDocument/2006/relationships/image" Target="../media/image15.jpeg"/><Relationship Id="rId5" Type="http://schemas.openxmlformats.org/officeDocument/2006/relationships/image" Target="../media/image16.jpg"/><Relationship Id="rId6" Type="http://schemas.openxmlformats.org/officeDocument/2006/relationships/image" Target="../media/image17.png"/><Relationship Id="rId7" Type="http://schemas.openxmlformats.org/officeDocument/2006/relationships/image" Target="../media/image18.org&amp;utm_campaign=index&amp;utm_content=original"/><Relationship Id="rId8" Type="http://schemas.openxmlformats.org/officeDocument/2006/relationships/image" Target="../media/image19.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20.JPG"/><Relationship Id="rId4" Type="http://schemas.openxmlformats.org/officeDocument/2006/relationships/image" Target="../media/image21.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22.jpeg"/><Relationship Id="rId4" Type="http://schemas.openxmlformats.org/officeDocument/2006/relationships/image" Target="../media/image23.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 Id="rId3" Type="http://schemas.openxmlformats.org/officeDocument/2006/relationships/image" Target="../media/image24.jpg"/><Relationship Id="rId4" Type="http://schemas.openxmlformats.org/officeDocument/2006/relationships/image" Target="../media/image20.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 Id="rId3" Type="http://schemas.openxmlformats.org/officeDocument/2006/relationships/image" Target="../media/image25.png"/><Relationship Id="rId4" Type="http://schemas.openxmlformats.org/officeDocument/2006/relationships/image" Target="../media/image26.webp"/></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 Id="rId3" Type="http://schemas.openxmlformats.org/officeDocument/2006/relationships/image" Target="../media/image27.jpg"/><Relationship Id="rId4" Type="http://schemas.openxmlformats.org/officeDocument/2006/relationships/image" Target="../media/image2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5.xml"/><Relationship Id="rId3" Type="http://schemas.openxmlformats.org/officeDocument/2006/relationships/chart" Target="../charts/char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 Id="rId3" Type="http://schemas.openxmlformats.org/officeDocument/2006/relationships/image" Target="../media/image29.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 Id="rId3" Type="http://schemas.openxmlformats.org/officeDocument/2006/relationships/image" Target="../media/image30.jpeg"/><Relationship Id="rId4" Type="http://schemas.openxmlformats.org/officeDocument/2006/relationships/image" Target="../media/image31.jpeg"/><Relationship Id="rId5" Type="http://schemas.openxmlformats.org/officeDocument/2006/relationships/image" Target="../media/image32.jpg"/><Relationship Id="rId6" Type="http://schemas.openxmlformats.org/officeDocument/2006/relationships/image" Target="../media/image33.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 Id="rId3" Type="http://schemas.openxmlformats.org/officeDocument/2006/relationships/image" Target="../media/image34.org&amp;utm_campaign=parser&amp;utm_content=thumbnail"/><Relationship Id="rId4" Type="http://schemas.openxmlformats.org/officeDocument/2006/relationships/image" Target="../media/image35.org&amp;utm_campaign=parser&amp;utm_content=thumbnai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 Id="rId3" Type="http://schemas.openxmlformats.org/officeDocument/2006/relationships/image" Target="../media/image36.jpg"/><Relationship Id="rId4" Type="http://schemas.openxmlformats.org/officeDocument/2006/relationships/image" Target="../media/image37.jpg"/><Relationship Id="rId5" Type="http://schemas.openxmlformats.org/officeDocument/2006/relationships/image" Target="../media/image38.jpg"/><Relationship Id="rId6" Type="http://schemas.openxmlformats.org/officeDocument/2006/relationships/image" Target="../media/image39.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 Id="rId3" Type="http://schemas.openxmlformats.org/officeDocument/2006/relationships/image" Target="../media/image40.org&amp;utm_campaign=index&amp;utm_content=original"/><Relationship Id="rId4" Type="http://schemas.openxmlformats.org/officeDocument/2006/relationships/image" Target="../media/image41.jpeg"/><Relationship Id="rId5" Type="http://schemas.openxmlformats.org/officeDocument/2006/relationships/image" Target="../media/image42.jpe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D3433"/>
        </a:solidFill>
        <a:effectLst/>
      </p:bgPr>
    </p:bg>
    <p:spTree>
      <p:nvGrpSpPr>
        <p:cNvPr id="1" name=""/>
        <p:cNvGrpSpPr/>
        <p:nvPr/>
      </p:nvGrpSpPr>
      <p:grpSpPr>
        <a:xfrm>
          <a:off x="0" y="0"/>
          <a:ext cx="0" cy="0"/>
          <a:chOff x="0" y="0"/>
          <a:chExt cx="0" cy="0"/>
        </a:xfrm>
      </p:grpSpPr>
      <p:pic>
        <p:nvPicPr>
          <p:cNvPr id="2" name="Image 0" descr="/home/claude/media/image7.jpeg"/>
          <p:cNvPicPr>
            <a:picLocks noChangeAspect="1"/>
          </p:cNvPicPr>
          <p:nvPr/>
        </p:nvPicPr>
        <p:blipFill>
          <a:blip r:embed="rId3"/>
          <a:srcRect/>
          <a:stretch/>
        </p:blipFill>
        <p:spPr>
          <a:xfrm>
            <a:off x="7616952" y="0"/>
            <a:ext cx="4572000" cy="6858000"/>
          </a:xfrm>
          <a:prstGeom prst="rect">
            <a:avLst/>
          </a:prstGeom>
        </p:spPr>
      </p:pic>
      <p:sp>
        <p:nvSpPr>
          <p:cNvPr id="3" name="Shape 0"/>
          <p:cNvSpPr/>
          <p:nvPr/>
        </p:nvSpPr>
        <p:spPr>
          <a:xfrm>
            <a:off x="7616952" y="0"/>
            <a:ext cx="54864" cy="6858000"/>
          </a:xfrm>
          <a:prstGeom prst="rect">
            <a:avLst/>
          </a:prstGeom>
          <a:solidFill>
            <a:srgbClr val="7C5C3E"/>
          </a:solidFill>
          <a:ln/>
        </p:spPr>
        <p:txBody>
          <a:bodyPr/>
          <a:lstStyle/>
          <a:p>
            <a:endParaRPr lang="en-US"/>
          </a:p>
        </p:txBody>
      </p:sp>
      <p:sp>
        <p:nvSpPr>
          <p:cNvPr id="4" name="Text 1"/>
          <p:cNvSpPr/>
          <p:nvPr/>
        </p:nvSpPr>
        <p:spPr>
          <a:xfrm>
            <a:off x="685800" y="1051560"/>
            <a:ext cx="6766560" cy="320040"/>
          </a:xfrm>
          <a:prstGeom prst="rect">
            <a:avLst/>
          </a:prstGeom>
          <a:noFill/>
          <a:ln/>
        </p:spPr>
        <p:txBody>
          <a:bodyPr wrap="square" rtlCol="0" anchor="ctr"/>
          <a:lstStyle/>
          <a:p>
            <a:pPr marL="0" indent="0">
              <a:buNone/>
            </a:pPr>
            <a:r>
              <a:rPr lang="en-US" sz="1250" b="1" kern="0" spc="200" dirty="0">
                <a:solidFill>
                  <a:srgbClr val="B8A189"/>
                </a:solidFill>
                <a:latin typeface="Calibri" pitchFamily="34" charset="0"/>
                <a:ea typeface="Calibri" pitchFamily="34" charset="-122"/>
                <a:cs typeface="Calibri" pitchFamily="34" charset="-120"/>
              </a:rPr>
              <a:t>GRADE 4  ·  WASHINGTON STATE SOCIAL STUDIES</a:t>
            </a:r>
            <a:endParaRPr lang="en-US" sz="1250" dirty="0"/>
          </a:p>
        </p:txBody>
      </p:sp>
      <p:sp>
        <p:nvSpPr>
          <p:cNvPr id="5" name="Text 2"/>
          <p:cNvSpPr/>
          <p:nvPr/>
        </p:nvSpPr>
        <p:spPr>
          <a:xfrm>
            <a:off x="685800" y="1463040"/>
            <a:ext cx="6766560" cy="1737360"/>
          </a:xfrm>
          <a:prstGeom prst="rect">
            <a:avLst/>
          </a:prstGeom>
          <a:noFill/>
          <a:ln/>
        </p:spPr>
        <p:txBody>
          <a:bodyPr wrap="square" rtlCol="0" anchor="ctr"/>
          <a:lstStyle/>
          <a:p>
            <a:pPr marL="0" indent="0">
              <a:lnSpc>
                <a:spcPct val="98000"/>
              </a:lnSpc>
              <a:buNone/>
            </a:pPr>
            <a:r>
              <a:rPr lang="en-US" sz="4600" b="1" dirty="0">
                <a:solidFill>
                  <a:srgbClr val="FFFFFF"/>
                </a:solidFill>
                <a:latin typeface="Cambria" pitchFamily="34" charset="0"/>
                <a:ea typeface="Cambria" pitchFamily="34" charset="-122"/>
                <a:cs typeface="Cambria" pitchFamily="34" charset="-120"/>
              </a:rPr>
              <a:t>A Local History</a:t>
            </a:r>
            <a:endParaRPr lang="en-US" sz="4600" dirty="0"/>
          </a:p>
          <a:p>
            <a:pPr marL="0" indent="0">
              <a:lnSpc>
                <a:spcPct val="98000"/>
              </a:lnSpc>
              <a:buNone/>
            </a:pPr>
            <a:r>
              <a:rPr lang="en-US" sz="4600" b="1" dirty="0">
                <a:solidFill>
                  <a:srgbClr val="FFFFFF"/>
                </a:solidFill>
                <a:latin typeface="Cambria" pitchFamily="34" charset="0"/>
                <a:ea typeface="Cambria" pitchFamily="34" charset="-122"/>
                <a:cs typeface="Cambria" pitchFamily="34" charset="-120"/>
              </a:rPr>
              <a:t>of the Eastside</a:t>
            </a:r>
            <a:endParaRPr lang="en-US" sz="4600" dirty="0"/>
          </a:p>
        </p:txBody>
      </p:sp>
      <p:sp>
        <p:nvSpPr>
          <p:cNvPr id="7" name="Text 4"/>
          <p:cNvSpPr/>
          <p:nvPr/>
        </p:nvSpPr>
        <p:spPr>
          <a:xfrm>
            <a:off x="685800" y="3794760"/>
            <a:ext cx="6309360" cy="731520"/>
          </a:xfrm>
          <a:prstGeom prst="rect">
            <a:avLst/>
          </a:prstGeom>
          <a:noFill/>
          <a:ln/>
        </p:spPr>
        <p:txBody>
          <a:bodyPr wrap="square" rtlCol="0" anchor="ctr"/>
          <a:lstStyle/>
          <a:p>
            <a:pPr marL="0" indent="0">
              <a:lnSpc>
                <a:spcPct val="120000"/>
              </a:lnSpc>
              <a:buNone/>
            </a:pPr>
            <a:endParaRPr lang="en-US" sz="1300" dirty="0"/>
          </a:p>
        </p:txBody>
      </p:sp>
      <p:sp>
        <p:nvSpPr>
          <p:cNvPr id="8" name="Shape 5"/>
          <p:cNvSpPr/>
          <p:nvPr/>
        </p:nvSpPr>
        <p:spPr>
          <a:xfrm>
            <a:off x="685800" y="4800600"/>
            <a:ext cx="6309360" cy="1325880"/>
          </a:xfrm>
          <a:prstGeom prst="roundRect">
            <a:avLst>
              <a:gd name="adj" fmla="val 4138"/>
            </a:avLst>
          </a:prstGeom>
          <a:solidFill>
            <a:srgbClr val="FFFFFF">
              <a:alpha val="10000"/>
            </a:srgbClr>
          </a:solidFill>
          <a:ln/>
        </p:spPr>
        <p:txBody>
          <a:bodyPr/>
          <a:lstStyle/>
          <a:p>
            <a:endParaRPr lang="en-US"/>
          </a:p>
        </p:txBody>
      </p:sp>
      <p:sp>
        <p:nvSpPr>
          <p:cNvPr id="9" name="Text 6"/>
          <p:cNvSpPr/>
          <p:nvPr/>
        </p:nvSpPr>
        <p:spPr>
          <a:xfrm>
            <a:off x="960120" y="4892040"/>
            <a:ext cx="5760720" cy="1143000"/>
          </a:xfrm>
          <a:prstGeom prst="rect">
            <a:avLst/>
          </a:prstGeom>
          <a:noFill/>
          <a:ln/>
        </p:spPr>
        <p:txBody>
          <a:bodyPr wrap="square" rtlCol="0" anchor="ctr"/>
          <a:lstStyle/>
          <a:p>
            <a:pPr marL="0" indent="0">
              <a:lnSpc>
                <a:spcPct val="110000"/>
              </a:lnSpc>
              <a:buNone/>
            </a:pPr>
            <a:r>
              <a:rPr lang="en-US" sz="1250" b="1" dirty="0">
                <a:solidFill>
                  <a:srgbClr val="FFFFFF"/>
                </a:solidFill>
                <a:latin typeface="Calibri" pitchFamily="34" charset="0"/>
                <a:ea typeface="Calibri" pitchFamily="34" charset="-122"/>
                <a:cs typeface="Calibri" pitchFamily="34" charset="-120"/>
              </a:rPr>
              <a:t>Lesson 1 · Stumps, Shingles, and Steel</a:t>
            </a:r>
            <a:endParaRPr lang="en-US" sz="1250" dirty="0"/>
          </a:p>
          <a:p>
            <a:pPr marL="0" indent="0">
              <a:lnSpc>
                <a:spcPct val="110000"/>
              </a:lnSpc>
              <a:buNone/>
            </a:pPr>
            <a:r>
              <a:rPr lang="en-US" sz="1100" dirty="0">
                <a:solidFill>
                  <a:srgbClr val="A1A696"/>
                </a:solidFill>
                <a:latin typeface="Calibri" pitchFamily="34" charset="0"/>
                <a:ea typeface="Calibri" pitchFamily="34" charset="-122"/>
                <a:cs typeface="Calibri" pitchFamily="34" charset="-120"/>
              </a:rPr>
              <a:t>
</a:t>
            </a:r>
            <a:endParaRPr lang="en-US" sz="1250" dirty="0"/>
          </a:p>
          <a:p>
            <a:pPr marL="0" indent="0">
              <a:lnSpc>
                <a:spcPct val="110000"/>
              </a:lnSpc>
              <a:buNone/>
            </a:pPr>
            <a:r>
              <a:rPr lang="en-US" sz="1250" b="1" dirty="0">
                <a:solidFill>
                  <a:srgbClr val="FFFFFF"/>
                </a:solidFill>
                <a:latin typeface="Calibri" pitchFamily="34" charset="0"/>
                <a:ea typeface="Calibri" pitchFamily="34" charset="-122"/>
                <a:cs typeface="Calibri" pitchFamily="34" charset="-120"/>
              </a:rPr>
              <a:t>Lesson 2 · Strawberries, Shipyards, and Software</a:t>
            </a:r>
            <a:endParaRPr lang="en-US" sz="1250" dirty="0"/>
          </a:p>
        </p:txBody>
      </p:sp>
      <p:sp>
        <p:nvSpPr>
          <p:cNvPr id="11" name="Shape 8"/>
          <p:cNvSpPr/>
          <p:nvPr/>
        </p:nvSpPr>
        <p:spPr>
          <a:xfrm>
            <a:off x="7616952" y="6355080"/>
            <a:ext cx="4572000" cy="502920"/>
          </a:xfrm>
          <a:prstGeom prst="rect">
            <a:avLst/>
          </a:prstGeom>
          <a:solidFill>
            <a:srgbClr val="1D3433">
              <a:alpha val="75000"/>
            </a:srgbClr>
          </a:solidFill>
          <a:ln/>
        </p:spPr>
        <p:txBody>
          <a:bodyPr/>
          <a:lstStyle/>
          <a:p>
            <a:endParaRPr lang="en-US"/>
          </a:p>
        </p:txBody>
      </p:sp>
      <p:sp>
        <p:nvSpPr>
          <p:cNvPr id="12" name="Text 9"/>
          <p:cNvSpPr/>
          <p:nvPr/>
        </p:nvSpPr>
        <p:spPr>
          <a:xfrm>
            <a:off x="7799832" y="6382512"/>
            <a:ext cx="4206240" cy="365760"/>
          </a:xfrm>
          <a:prstGeom prst="rect">
            <a:avLst/>
          </a:prstGeom>
          <a:noFill/>
          <a:ln/>
        </p:spPr>
        <p:txBody>
          <a:bodyPr wrap="square" rtlCol="0" anchor="ctr"/>
          <a:lstStyle/>
          <a:p>
            <a:pPr marL="0" indent="0" algn="r">
              <a:buNone/>
            </a:pPr>
            <a:r>
              <a:rPr lang="en-US" sz="850" i="1" dirty="0">
                <a:solidFill>
                  <a:srgbClr val="FFFFFF"/>
                </a:solidFill>
                <a:latin typeface="Calibri" pitchFamily="34" charset="0"/>
                <a:ea typeface="Calibri" pitchFamily="34" charset="-122"/>
                <a:cs typeface="Calibri" pitchFamily="34" charset="-120"/>
              </a:rPr>
              <a:t>Logging railroad, Eastside, c. 1885. Eastside Heritage Center.</a:t>
            </a:r>
            <a:endParaRPr lang="en-US" sz="8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82880"/>
            <a:ext cx="9509760" cy="658368"/>
          </a:xfrm>
          <a:prstGeom prst="rect">
            <a:avLst/>
          </a:prstGeom>
          <a:noFill/>
          <a:ln/>
        </p:spPr>
        <p:txBody>
          <a:bodyPr wrap="square" rtlCol="0" anchor="ctr"/>
          <a:lstStyle/>
          <a:p>
            <a:pPr marL="0" indent="0">
              <a:buNone/>
            </a:pPr>
            <a:r>
              <a:rPr lang="en-US" sz="2700" b="1" dirty="0">
                <a:solidFill>
                  <a:srgbClr val="FFFFFF"/>
                </a:solidFill>
                <a:latin typeface="Cambria" pitchFamily="34" charset="0"/>
                <a:ea typeface="Cambria" pitchFamily="34" charset="-122"/>
                <a:cs typeface="Cambria" pitchFamily="34" charset="-120"/>
              </a:rPr>
              <a:t>Standards covered in this unit</a:t>
            </a:r>
            <a:endParaRPr lang="en-US" sz="2700" dirty="0"/>
          </a:p>
        </p:txBody>
      </p:sp>
      <p:sp>
        <p:nvSpPr>
          <p:cNvPr id="61" name="Text 5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a:t>
            </a:r>
            <a:endParaRPr lang="en-US" sz="900" dirty="0"/>
          </a:p>
        </p:txBody>
      </p:sp>
      <p:sp>
        <p:nvSpPr>
          <p:cNvPr id="62" name="TextBox 61">
            <a:extLst>
              <a:ext uri="{FF2B5EF4-FFF2-40B4-BE49-F238E27FC236}">
                <a16:creationId xmlns:a16="http://schemas.microsoft.com/office/drawing/2014/main" id="{77464B32-CD72-9FD3-8416-F65221C4C0BC}"/>
              </a:ext>
            </a:extLst>
          </p:cNvPr>
          <p:cNvSpPr txBox="1"/>
          <p:nvPr/>
        </p:nvSpPr>
        <p:spPr>
          <a:xfrm>
            <a:off x="548640" y="1234440"/>
            <a:ext cx="11091672" cy="5120640"/>
          </a:xfrm>
          <a:prstGeom prst="rect">
            <a:avLst/>
          </a:prstGeom>
          <a:noFill/>
        </p:spPr>
        <p:txBody>
          <a:bodyPr wrap="square" rtlCol="0">
            <a:spAutoFit/>
          </a:bodyPr>
          <a:lstStyle/>
          <a:p>
            <a:pPr lvl="0" fontAlgn="base"/>
            <a:r>
              <a:rPr lang="en-US" sz="1300" b="1" dirty="0"/>
              <a:t>H1.4.2</a:t>
            </a:r>
            <a:r>
              <a:rPr lang="en-US" sz="1300" dirty="0"/>
              <a:t> Examine how the following themes and developments help to define eras in Washington state history since time immemorial to 1889.</a:t>
            </a:r>
          </a:p>
          <a:p>
            <a:pPr lvl="0" fontAlgn="base"/>
            <a:r>
              <a:rPr lang="en-US" sz="1300" b="1" dirty="0"/>
              <a:t>H2.4.1</a:t>
            </a:r>
            <a:r>
              <a:rPr lang="en-US" sz="1300" dirty="0"/>
              <a:t> Analyze and explain how individuals have caused change in Washington state history.</a:t>
            </a:r>
          </a:p>
          <a:p>
            <a:pPr lvl="0" fontAlgn="base"/>
            <a:r>
              <a:rPr lang="en-US" sz="1300" b="1" dirty="0"/>
              <a:t>H2.4.2</a:t>
            </a:r>
            <a:r>
              <a:rPr lang="en-US" sz="1300" dirty="0"/>
              <a:t> Analyze and explain how people from various cultural and ethnic groups have shaped Washington state history.</a:t>
            </a:r>
          </a:p>
          <a:p>
            <a:pPr lvl="0" fontAlgn="base"/>
            <a:r>
              <a:rPr lang="en-US" sz="1300" b="1" dirty="0"/>
              <a:t>H2.4.3</a:t>
            </a:r>
            <a:r>
              <a:rPr lang="en-US" sz="1300" dirty="0"/>
              <a:t> Analyze and explain how technology and ideas have affected the way people live and change their values, beliefs, and attitudes in Washington.</a:t>
            </a:r>
          </a:p>
          <a:p>
            <a:pPr lvl="0" fontAlgn="base"/>
            <a:r>
              <a:rPr lang="en-US" sz="1300" b="1" dirty="0"/>
              <a:t>H3.4.1</a:t>
            </a:r>
            <a:r>
              <a:rPr lang="en-US" sz="1300" dirty="0"/>
              <a:t> Explain why individuals and groups in Washington state history differed in their perspectives.</a:t>
            </a:r>
          </a:p>
          <a:p>
            <a:pPr lvl="0" fontAlgn="base"/>
            <a:r>
              <a:rPr lang="en-US" sz="1300" b="1" dirty="0"/>
              <a:t>H3.4.4</a:t>
            </a:r>
            <a:r>
              <a:rPr lang="en-US" sz="1300" dirty="0"/>
              <a:t> Describe how people's perspectives shaped the historical sources they created.</a:t>
            </a:r>
          </a:p>
          <a:p>
            <a:pPr lvl="0" fontAlgn="base"/>
            <a:r>
              <a:rPr lang="en-US" sz="1300" b="1" dirty="0"/>
              <a:t>H4.4.1</a:t>
            </a:r>
            <a:r>
              <a:rPr lang="en-US" sz="1300" dirty="0"/>
              <a:t> Recognize and explain significant historical events in Washington state that have implications for current decisions.</a:t>
            </a:r>
          </a:p>
          <a:p>
            <a:pPr lvl="0" fontAlgn="base"/>
            <a:r>
              <a:rPr lang="en-US" sz="1300" b="1" dirty="0"/>
              <a:t>C1.4.4</a:t>
            </a:r>
            <a:r>
              <a:rPr lang="en-US" sz="1300" dirty="0"/>
              <a:t> Describe and apply the key ideals of unity and diversity within the context of the State of Washington.</a:t>
            </a:r>
          </a:p>
          <a:p>
            <a:pPr lvl="0" fontAlgn="base"/>
            <a:r>
              <a:rPr lang="en-US" sz="1300" b="1" dirty="0"/>
              <a:t>C2.4.1</a:t>
            </a:r>
            <a:r>
              <a:rPr lang="en-US" sz="1300" dirty="0"/>
              <a:t> Distinguish the responsibilities and power of state, local, and tribal government.</a:t>
            </a:r>
          </a:p>
          <a:p>
            <a:pPr lvl="0" fontAlgn="base"/>
            <a:r>
              <a:rPr lang="en-US" sz="1300" b="1" dirty="0"/>
              <a:t>C3.4.1</a:t>
            </a:r>
            <a:r>
              <a:rPr lang="en-US" sz="1300" dirty="0"/>
              <a:t> Recognize that tribes have lived in North America since time immemorial.</a:t>
            </a:r>
          </a:p>
          <a:p>
            <a:pPr lvl="0" fontAlgn="base"/>
            <a:r>
              <a:rPr lang="en-US" sz="1300" b="1" dirty="0"/>
              <a:t>C4.4.2</a:t>
            </a:r>
            <a:r>
              <a:rPr lang="en-US" sz="1300" dirty="0"/>
              <a:t> Analyze and evaluate ways of influencing state governments to establish or preserve individual rights and promote the common good.</a:t>
            </a:r>
          </a:p>
          <a:p>
            <a:pPr lvl="0" fontAlgn="base"/>
            <a:r>
              <a:rPr lang="en-US" sz="1300" b="1" dirty="0"/>
              <a:t>E1.4.1</a:t>
            </a:r>
            <a:r>
              <a:rPr lang="en-US" sz="1300" dirty="0"/>
              <a:t> Analyze and explain the costs and benefits of people's decisions to move and relocate to meet their needs and wants.</a:t>
            </a:r>
          </a:p>
          <a:p>
            <a:pPr lvl="0" fontAlgn="base"/>
            <a:r>
              <a:rPr lang="en-US" sz="1300" b="1" dirty="0"/>
              <a:t>E2.4.2</a:t>
            </a:r>
            <a:r>
              <a:rPr lang="en-US" sz="1300" dirty="0"/>
              <a:t> Identify the basic elements of Washington state's economic system, including agriculture, businesses, industry, natural resources, and labor.</a:t>
            </a:r>
          </a:p>
          <a:p>
            <a:pPr lvl="0" fontAlgn="base"/>
            <a:r>
              <a:rPr lang="en-US" sz="1300" b="1" dirty="0"/>
              <a:t>E4.4.1</a:t>
            </a:r>
            <a:r>
              <a:rPr lang="en-US" sz="1300" dirty="0"/>
              <a:t> Explain how geography, natural resources, climate, and available labor contributed to the exploitation of resources in the Pacific Northwest.</a:t>
            </a:r>
          </a:p>
          <a:p>
            <a:pPr lvl="0" fontAlgn="base"/>
            <a:r>
              <a:rPr lang="en-US" sz="1300" b="1" dirty="0"/>
              <a:t>E4.4.2</a:t>
            </a:r>
            <a:r>
              <a:rPr lang="en-US" sz="1300" dirty="0"/>
              <a:t> Explain the economic issues that different communities within the Pacific Northwest faced.</a:t>
            </a:r>
          </a:p>
          <a:p>
            <a:pPr lvl="0" fontAlgn="base"/>
            <a:r>
              <a:rPr lang="en-US" sz="1300" b="1" dirty="0"/>
              <a:t>E4.4.3</a:t>
            </a:r>
            <a:r>
              <a:rPr lang="en-US" sz="1300" dirty="0"/>
              <a:t> Explain how trade led to increasing economic interdependence among groups within the Pacific Northwest.</a:t>
            </a:r>
          </a:p>
          <a:p>
            <a:pPr lvl="0" fontAlgn="base"/>
            <a:r>
              <a:rPr lang="en-US" sz="1300" b="1" dirty="0"/>
              <a:t>SSS1.4.2</a:t>
            </a:r>
            <a:r>
              <a:rPr lang="en-US" sz="1300" dirty="0"/>
              <a:t> Evaluate primary and secondary sources.</a:t>
            </a:r>
          </a:p>
          <a:p>
            <a:pPr lvl="0" fontAlgn="base"/>
            <a:r>
              <a:rPr lang="en-US" sz="1300" b="1" dirty="0"/>
              <a:t>SSS3.4.1</a:t>
            </a:r>
            <a:r>
              <a:rPr lang="en-US" sz="1300" dirty="0"/>
              <a:t> Draw on disciplinary concepts to explain the challenges people have faced and opportunities they have created in addressing local, regional, and global problems at various times and places.</a:t>
            </a:r>
          </a:p>
          <a:p>
            <a:pPr lvl="0" fontAlgn="base"/>
            <a:r>
              <a:rPr lang="en-US" sz="1300" b="1" dirty="0"/>
              <a:t>RCW 28A.320.170</a:t>
            </a:r>
            <a:r>
              <a:rPr lang="en-US" sz="1300" dirty="0"/>
              <a:t> Tribal history and culture (Since Time Immemorial)  ·  RCW 28A.345.130  Inclusive instructional materials.</a:t>
            </a:r>
          </a:p>
        </p:txBody>
      </p:sp>
      <p:sp>
        <p:nvSpPr>
          <p:cNvPr id="63"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64"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5">
    <p:bg>
      <p:bgPr>
        <a:solidFill>
          <a:srgbClr val="7C5C3E"/>
        </a:solidFill>
        <a:effectLst/>
      </p:bgPr>
    </p:bg>
    <p:spTree>
      <p:nvGrpSpPr>
        <p:cNvPr id="1" name=""/>
        <p:cNvGrpSpPr/>
        <p:nvPr/>
      </p:nvGrpSpPr>
      <p:grpSpPr>
        <a:xfrm>
          <a:off x="0" y="0"/>
          <a:ext cx="0" cy="0"/>
          <a:chOff x="0" y="0"/>
          <a:chExt cx="0" cy="0"/>
        </a:xfrm>
      </p:grpSpPr>
      <p:sp>
        <p:nvSpPr>
          <p:cNvPr id="2" name="Shape 0"/>
          <p:cNvSpPr/>
          <p:nvPr/>
        </p:nvSpPr>
        <p:spPr>
          <a:xfrm>
            <a:off x="0" y="5440680"/>
            <a:ext cx="12188952" cy="1417320"/>
          </a:xfrm>
          <a:prstGeom prst="rect">
            <a:avLst/>
          </a:prstGeom>
          <a:solidFill>
            <a:srgbClr val="1D3433"/>
          </a:solidFill>
          <a:ln/>
        </p:spPr>
        <p:txBody>
          <a:bodyPr/>
          <a:lstStyle/>
          <a:p>
            <a:endParaRPr lang="en-US"/>
          </a:p>
        </p:txBody>
      </p:sp>
      <p:sp>
        <p:nvSpPr>
          <p:cNvPr id="3" name="Shape 1"/>
          <p:cNvSpPr/>
          <p:nvPr/>
        </p:nvSpPr>
        <p:spPr>
          <a:xfrm>
            <a:off x="548640" y="868680"/>
            <a:ext cx="1737360" cy="438912"/>
          </a:xfrm>
          <a:prstGeom prst="roundRect">
            <a:avLst>
              <a:gd name="adj" fmla="val 12500"/>
            </a:avLst>
          </a:prstGeom>
          <a:solidFill>
            <a:srgbClr val="FFFFFF">
              <a:alpha val="18000"/>
            </a:srgbClr>
          </a:solidFill>
          <a:ln/>
        </p:spPr>
        <p:txBody>
          <a:bodyPr/>
          <a:lstStyle/>
          <a:p>
            <a:endParaRPr lang="en-US"/>
          </a:p>
        </p:txBody>
      </p:sp>
      <p:sp>
        <p:nvSpPr>
          <p:cNvPr id="4" name="Text 2"/>
          <p:cNvSpPr/>
          <p:nvPr/>
        </p:nvSpPr>
        <p:spPr>
          <a:xfrm>
            <a:off x="548640" y="868680"/>
            <a:ext cx="17373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LESSON 1</a:t>
            </a:r>
            <a:endParaRPr lang="en-US" sz="1250" dirty="0"/>
          </a:p>
        </p:txBody>
      </p:sp>
      <p:sp>
        <p:nvSpPr>
          <p:cNvPr id="6" name="Text 4"/>
          <p:cNvSpPr/>
          <p:nvPr/>
        </p:nvSpPr>
        <p:spPr>
          <a:xfrm>
            <a:off x="548640" y="1920240"/>
            <a:ext cx="10515600" cy="1188720"/>
          </a:xfrm>
          <a:prstGeom prst="rect">
            <a:avLst/>
          </a:prstGeom>
          <a:noFill/>
          <a:ln/>
        </p:spPr>
        <p:txBody>
          <a:bodyPr wrap="square"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Stumps, Shingles, and Steel</a:t>
            </a:r>
            <a:endParaRPr lang="en-US" sz="4200" dirty="0"/>
          </a:p>
        </p:txBody>
      </p:sp>
      <p:sp>
        <p:nvSpPr>
          <p:cNvPr id="8" name="Shape 6"/>
          <p:cNvSpPr/>
          <p:nvPr/>
        </p:nvSpPr>
        <p:spPr>
          <a:xfrm>
            <a:off x="548640" y="3886200"/>
            <a:ext cx="11091672" cy="1280160"/>
          </a:xfrm>
          <a:prstGeom prst="roundRect">
            <a:avLst>
              <a:gd name="adj" fmla="val 4286"/>
            </a:avLst>
          </a:prstGeom>
          <a:solidFill>
            <a:srgbClr val="FFFFFF">
              <a:alpha val="14000"/>
            </a:srgbClr>
          </a:solidFill>
          <a:ln/>
        </p:spPr>
        <p:txBody>
          <a:bodyPr/>
          <a:lstStyle/>
          <a:p>
            <a:endParaRPr lang="en-US"/>
          </a:p>
        </p:txBody>
      </p:sp>
      <p:sp>
        <p:nvSpPr>
          <p:cNvPr id="9" name="Text 7"/>
          <p:cNvSpPr/>
          <p:nvPr/>
        </p:nvSpPr>
        <p:spPr>
          <a:xfrm>
            <a:off x="868680" y="4041648"/>
            <a:ext cx="7315200" cy="274320"/>
          </a:xfrm>
          <a:prstGeom prst="rect">
            <a:avLst/>
          </a:prstGeom>
          <a:noFill/>
          <a:ln/>
        </p:spPr>
        <p:txBody>
          <a:bodyPr wrap="square" rtlCol="0" anchor="ctr"/>
          <a:lstStyle/>
          <a:p>
            <a:pPr marL="0" indent="0">
              <a:buNone/>
            </a:pPr>
            <a:r>
              <a:rPr lang="en-US" sz="1050" b="1" kern="0" spc="150" dirty="0">
                <a:solidFill>
                  <a:srgbClr val="B8A189"/>
                </a:solidFill>
                <a:latin typeface="Calibri" pitchFamily="34" charset="0"/>
                <a:ea typeface="Calibri" pitchFamily="34" charset="-122"/>
                <a:cs typeface="Calibri" pitchFamily="34" charset="-120"/>
              </a:rPr>
              <a:t>OPENING QUESTION</a:t>
            </a:r>
            <a:endParaRPr lang="en-US" sz="1050" dirty="0"/>
          </a:p>
        </p:txBody>
      </p:sp>
      <p:sp>
        <p:nvSpPr>
          <p:cNvPr id="10" name="Text 8"/>
          <p:cNvSpPr/>
          <p:nvPr/>
        </p:nvSpPr>
        <p:spPr>
          <a:xfrm>
            <a:off x="868680" y="4315968"/>
            <a:ext cx="10360152" cy="731520"/>
          </a:xfrm>
          <a:prstGeom prst="rect">
            <a:avLst/>
          </a:prstGeom>
          <a:noFill/>
          <a:ln/>
        </p:spPr>
        <p:txBody>
          <a:bodyPr wrap="square" rtlCol="0" anchor="ctr"/>
          <a:lstStyle/>
          <a:p>
            <a:pPr marL="0" indent="0">
              <a:buNone/>
            </a:pPr>
            <a:r>
              <a:rPr lang="en-US" sz="2100" i="1" dirty="0">
                <a:solidFill>
                  <a:srgbClr val="FFFFFF"/>
                </a:solidFill>
                <a:latin typeface="Cambria" pitchFamily="34" charset="0"/>
                <a:ea typeface="Cambria" pitchFamily="34" charset="-122"/>
                <a:cs typeface="Cambria" pitchFamily="34" charset="-120"/>
              </a:rPr>
              <a:t>“Do you know what the Eastside looked like a hundred years ago?”</a:t>
            </a:r>
            <a:endParaRPr lang="en-US" sz="2100" dirty="0"/>
          </a:p>
        </p:txBody>
      </p:sp>
      <p:sp>
        <p:nvSpPr>
          <p:cNvPr id="1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1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SETTING</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What is this place made of?</a:t>
            </a:r>
            <a:endParaRPr lang="en-US" sz="2500" dirty="0"/>
          </a:p>
        </p:txBody>
      </p:sp>
      <p:sp>
        <p:nvSpPr>
          <p:cNvPr id="7" name="Shape 5"/>
          <p:cNvSpPr/>
          <p:nvPr/>
        </p:nvSpPr>
        <p:spPr>
          <a:xfrm>
            <a:off x="548640" y="1325880"/>
            <a:ext cx="2567178" cy="2240280"/>
          </a:xfrm>
          <a:prstGeom prst="roundRect">
            <a:avLst>
              <a:gd name="adj" fmla="val 2449"/>
            </a:avLst>
          </a:prstGeom>
          <a:solidFill>
            <a:srgbClr val="F3F2ED"/>
          </a:solidFill>
          <a:ln/>
        </p:spPr>
        <p:txBody>
          <a:bodyPr/>
          <a:lstStyle/>
          <a:p>
            <a:endParaRPr lang="en-US"/>
          </a:p>
        </p:txBody>
      </p:sp>
      <p:sp>
        <p:nvSpPr>
          <p:cNvPr id="8" name="Text 6"/>
          <p:cNvSpPr/>
          <p:nvPr/>
        </p:nvSpPr>
        <p:spPr>
          <a:xfrm>
            <a:off x="768096"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TREES</a:t>
            </a:r>
            <a:endParaRPr lang="en-US" sz="1300" dirty="0"/>
          </a:p>
        </p:txBody>
      </p:sp>
      <p:sp>
        <p:nvSpPr>
          <p:cNvPr id="9" name="Text 7"/>
          <p:cNvSpPr/>
          <p:nvPr/>
        </p:nvSpPr>
        <p:spPr>
          <a:xfrm>
            <a:off x="768096" y="1837944"/>
            <a:ext cx="2128266" cy="1581912"/>
          </a:xfrm>
          <a:prstGeom prst="rect">
            <a:avLst/>
          </a:prstGeom>
          <a:noFill/>
          <a:ln/>
        </p:spPr>
        <p:txBody>
          <a:bodyPr wrap="square" rtlCol="0" anchor="t"/>
          <a:lstStyle/>
          <a:p>
            <a:pPr marL="0" indent="0">
              <a:lnSpc>
                <a:spcPct val="112000"/>
              </a:lnSpc>
              <a:buNone/>
            </a:pPr>
            <a:r>
              <a:rPr lang="en-US" sz="1150" dirty="0">
                <a:solidFill>
                  <a:srgbClr val="564E4E"/>
                </a:solidFill>
                <a:latin typeface="Calibri" pitchFamily="34" charset="0"/>
                <a:ea typeface="Calibri" pitchFamily="34" charset="-122"/>
                <a:cs typeface="Calibri" pitchFamily="34" charset="-120"/>
              </a:rPr>
              <a:t>Old-growth fir and cedar in every direction, some of it more than two hundred feet tall.</a:t>
            </a:r>
            <a:endParaRPr lang="en-US" sz="1150" dirty="0"/>
          </a:p>
        </p:txBody>
      </p:sp>
      <p:sp>
        <p:nvSpPr>
          <p:cNvPr id="10" name="Shape 8"/>
          <p:cNvSpPr/>
          <p:nvPr/>
        </p:nvSpPr>
        <p:spPr>
          <a:xfrm>
            <a:off x="3390138" y="1325880"/>
            <a:ext cx="2567178" cy="2240280"/>
          </a:xfrm>
          <a:prstGeom prst="roundRect">
            <a:avLst>
              <a:gd name="adj" fmla="val 2449"/>
            </a:avLst>
          </a:prstGeom>
          <a:solidFill>
            <a:srgbClr val="F3F2ED"/>
          </a:solidFill>
          <a:ln/>
        </p:spPr>
        <p:txBody>
          <a:bodyPr/>
          <a:lstStyle/>
          <a:p>
            <a:endParaRPr lang="en-US"/>
          </a:p>
        </p:txBody>
      </p:sp>
      <p:sp>
        <p:nvSpPr>
          <p:cNvPr id="11" name="Text 9"/>
          <p:cNvSpPr/>
          <p:nvPr/>
        </p:nvSpPr>
        <p:spPr>
          <a:xfrm>
            <a:off x="3609594"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WATER</a:t>
            </a:r>
            <a:endParaRPr lang="en-US" sz="1300" dirty="0"/>
          </a:p>
        </p:txBody>
      </p:sp>
      <p:sp>
        <p:nvSpPr>
          <p:cNvPr id="12" name="Text 10"/>
          <p:cNvSpPr/>
          <p:nvPr/>
        </p:nvSpPr>
        <p:spPr>
          <a:xfrm>
            <a:off x="3609594" y="1837944"/>
            <a:ext cx="2128266" cy="1581912"/>
          </a:xfrm>
          <a:prstGeom prst="rect">
            <a:avLst/>
          </a:prstGeom>
          <a:noFill/>
          <a:ln/>
        </p:spPr>
        <p:txBody>
          <a:bodyPr wrap="square" rtlCol="0" anchor="t"/>
          <a:lstStyle/>
          <a:p>
            <a:pPr marL="0" indent="0">
              <a:lnSpc>
                <a:spcPct val="112000"/>
              </a:lnSpc>
              <a:buNone/>
            </a:pPr>
            <a:r>
              <a:rPr lang="en-US" sz="1150" dirty="0">
                <a:solidFill>
                  <a:srgbClr val="564E4E"/>
                </a:solidFill>
                <a:latin typeface="Calibri" pitchFamily="34" charset="0"/>
                <a:ea typeface="Calibri" pitchFamily="34" charset="-122"/>
                <a:cs typeface="Calibri" pitchFamily="34" charset="-120"/>
              </a:rPr>
              <a:t>A river and two lakes, plus plenty of rivers.</a:t>
            </a:r>
            <a:endParaRPr lang="en-US" sz="1150" dirty="0"/>
          </a:p>
        </p:txBody>
      </p:sp>
      <p:sp>
        <p:nvSpPr>
          <p:cNvPr id="13" name="Shape 11"/>
          <p:cNvSpPr/>
          <p:nvPr/>
        </p:nvSpPr>
        <p:spPr>
          <a:xfrm>
            <a:off x="6231636" y="1325880"/>
            <a:ext cx="2567178" cy="2240280"/>
          </a:xfrm>
          <a:prstGeom prst="roundRect">
            <a:avLst>
              <a:gd name="adj" fmla="val 2449"/>
            </a:avLst>
          </a:prstGeom>
          <a:solidFill>
            <a:srgbClr val="F3F2ED"/>
          </a:solidFill>
          <a:ln/>
        </p:spPr>
        <p:txBody>
          <a:bodyPr/>
          <a:lstStyle/>
          <a:p>
            <a:endParaRPr lang="en-US"/>
          </a:p>
        </p:txBody>
      </p:sp>
      <p:sp>
        <p:nvSpPr>
          <p:cNvPr id="14" name="Text 12"/>
          <p:cNvSpPr/>
          <p:nvPr/>
        </p:nvSpPr>
        <p:spPr>
          <a:xfrm>
            <a:off x="6451092"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SOIL</a:t>
            </a:r>
            <a:endParaRPr lang="en-US" sz="1300" dirty="0"/>
          </a:p>
        </p:txBody>
      </p:sp>
      <p:sp>
        <p:nvSpPr>
          <p:cNvPr id="15" name="Text 13"/>
          <p:cNvSpPr/>
          <p:nvPr/>
        </p:nvSpPr>
        <p:spPr>
          <a:xfrm>
            <a:off x="6451092" y="1837944"/>
            <a:ext cx="2128266" cy="1581912"/>
          </a:xfrm>
          <a:prstGeom prst="rect">
            <a:avLst/>
          </a:prstGeom>
          <a:noFill/>
          <a:ln/>
        </p:spPr>
        <p:txBody>
          <a:bodyPr wrap="square" rtlCol="0" anchor="t"/>
          <a:lstStyle/>
          <a:p>
            <a:pPr>
              <a:lnSpc>
                <a:spcPct val="112000"/>
              </a:lnSpc>
            </a:pPr>
            <a:r>
              <a:rPr lang="en-US" sz="1150" dirty="0">
                <a:solidFill>
                  <a:srgbClr val="564E4E"/>
                </a:solidFill>
                <a:latin typeface="Calibri" pitchFamily="34" charset="0"/>
                <a:ea typeface="Calibri" pitchFamily="34" charset="-122"/>
                <a:cs typeface="Calibri" pitchFamily="34" charset="-120"/>
              </a:rPr>
              <a:t>The valley was filled with rich and fertilized soil, perfect for farming crops. </a:t>
            </a:r>
            <a:endParaRPr lang="en-US" sz="1150" dirty="0"/>
          </a:p>
        </p:txBody>
      </p:sp>
      <p:sp>
        <p:nvSpPr>
          <p:cNvPr id="16" name="Shape 14"/>
          <p:cNvSpPr/>
          <p:nvPr/>
        </p:nvSpPr>
        <p:spPr>
          <a:xfrm>
            <a:off x="9073134" y="1325880"/>
            <a:ext cx="2567178" cy="2240280"/>
          </a:xfrm>
          <a:prstGeom prst="roundRect">
            <a:avLst>
              <a:gd name="adj" fmla="val 2449"/>
            </a:avLst>
          </a:prstGeom>
          <a:solidFill>
            <a:srgbClr val="F3F2ED"/>
          </a:solidFill>
          <a:ln/>
        </p:spPr>
        <p:txBody>
          <a:bodyPr/>
          <a:lstStyle/>
          <a:p>
            <a:endParaRPr lang="en-US"/>
          </a:p>
        </p:txBody>
      </p:sp>
      <p:sp>
        <p:nvSpPr>
          <p:cNvPr id="17" name="Text 15"/>
          <p:cNvSpPr/>
          <p:nvPr/>
        </p:nvSpPr>
        <p:spPr>
          <a:xfrm>
            <a:off x="9292590" y="1472184"/>
            <a:ext cx="2128266"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RAILS</a:t>
            </a:r>
            <a:endParaRPr lang="en-US" sz="1300" dirty="0"/>
          </a:p>
        </p:txBody>
      </p:sp>
      <p:sp>
        <p:nvSpPr>
          <p:cNvPr id="18" name="Text 16"/>
          <p:cNvSpPr/>
          <p:nvPr/>
        </p:nvSpPr>
        <p:spPr>
          <a:xfrm>
            <a:off x="9292590" y="1837944"/>
            <a:ext cx="2128266" cy="1581912"/>
          </a:xfrm>
          <a:prstGeom prst="rect">
            <a:avLst/>
          </a:prstGeom>
          <a:noFill/>
          <a:ln/>
        </p:spPr>
        <p:txBody>
          <a:bodyPr wrap="square" rtlCol="0" anchor="t"/>
          <a:lstStyle/>
          <a:p>
            <a:pPr>
              <a:lnSpc>
                <a:spcPct val="112000"/>
              </a:lnSpc>
            </a:pPr>
            <a:r>
              <a:rPr lang="en-US" sz="1150" dirty="0">
                <a:solidFill>
                  <a:srgbClr val="564E4E"/>
                </a:solidFill>
                <a:latin typeface="Calibri" pitchFamily="34" charset="0"/>
                <a:ea typeface="Calibri" pitchFamily="34" charset="-122"/>
                <a:cs typeface="Calibri" pitchFamily="34" charset="-120"/>
              </a:rPr>
              <a:t>Track went into the woods in the 1880s, as people needed railroads for supplies and transport</a:t>
            </a:r>
            <a:endParaRPr lang="en-US" sz="1150" dirty="0"/>
          </a:p>
        </p:txBody>
      </p:sp>
      <p:sp>
        <p:nvSpPr>
          <p:cNvPr id="19" name="Shape 17"/>
          <p:cNvSpPr/>
          <p:nvPr/>
        </p:nvSpPr>
        <p:spPr>
          <a:xfrm>
            <a:off x="548640" y="3895344"/>
            <a:ext cx="11091672" cy="1920240"/>
          </a:xfrm>
          <a:prstGeom prst="roundRect">
            <a:avLst>
              <a:gd name="adj" fmla="val 2857"/>
            </a:avLst>
          </a:prstGeom>
          <a:solidFill>
            <a:srgbClr val="1D3433"/>
          </a:solidFill>
          <a:ln/>
        </p:spPr>
        <p:txBody>
          <a:bodyPr/>
          <a:lstStyle/>
          <a:p>
            <a:endParaRPr lang="en-US"/>
          </a:p>
        </p:txBody>
      </p:sp>
      <p:sp>
        <p:nvSpPr>
          <p:cNvPr id="20" name="Text 18"/>
          <p:cNvSpPr/>
          <p:nvPr/>
        </p:nvSpPr>
        <p:spPr>
          <a:xfrm>
            <a:off x="914400" y="4087368"/>
            <a:ext cx="7315200" cy="274320"/>
          </a:xfrm>
          <a:prstGeom prst="rect">
            <a:avLst/>
          </a:prstGeom>
          <a:noFill/>
          <a:ln/>
        </p:spPr>
        <p:txBody>
          <a:bodyPr wrap="square" rtlCol="0" anchor="ctr"/>
          <a:lstStyle/>
          <a:p>
            <a:pPr marL="0" indent="0">
              <a:buNone/>
            </a:pPr>
            <a:r>
              <a:rPr lang="en-US" sz="1050" b="1" kern="0" spc="150" dirty="0">
                <a:solidFill>
                  <a:srgbClr val="B8A189"/>
                </a:solidFill>
                <a:latin typeface="Calibri" pitchFamily="34" charset="0"/>
                <a:cs typeface="Calibri" pitchFamily="34" charset="-120"/>
              </a:rPr>
              <a:t>DISCUSS</a:t>
            </a:r>
            <a:endParaRPr lang="en-US" sz="1050" dirty="0"/>
          </a:p>
        </p:txBody>
      </p:sp>
      <p:sp>
        <p:nvSpPr>
          <p:cNvPr id="21" name="Text 19"/>
          <p:cNvSpPr/>
          <p:nvPr/>
        </p:nvSpPr>
        <p:spPr>
          <a:xfrm>
            <a:off x="914400" y="4389120"/>
            <a:ext cx="10241280" cy="548640"/>
          </a:xfrm>
          <a:prstGeom prst="rect">
            <a:avLst/>
          </a:prstGeom>
          <a:noFill/>
          <a:ln/>
        </p:spPr>
        <p:txBody>
          <a:bodyPr wrap="square" rtlCol="0" anchor="ctr"/>
          <a:lstStyle/>
          <a:p>
            <a:pPr marL="0" indent="0">
              <a:buNone/>
            </a:pPr>
            <a:r>
              <a:rPr lang="en-US" sz="2200" i="1" dirty="0">
                <a:solidFill>
                  <a:srgbClr val="FFFFFF"/>
                </a:solidFill>
                <a:latin typeface="Cambria" pitchFamily="34" charset="0"/>
                <a:ea typeface="Cambria" pitchFamily="34" charset="-122"/>
                <a:cs typeface="Cambria" pitchFamily="34" charset="-120"/>
              </a:rPr>
              <a:t>“If this is everything around you in 1885, what jobs exist here?”</a:t>
            </a:r>
            <a:endParaRPr lang="en-US" sz="2200" dirty="0"/>
          </a:p>
        </p:txBody>
      </p:sp>
      <p:sp>
        <p:nvSpPr>
          <p:cNvPr id="23" name="Text 2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4</a:t>
            </a:r>
            <a:endParaRPr lang="en-US" sz="900" dirty="0"/>
          </a:p>
        </p:txBody>
      </p:sp>
      <p:sp>
        <p:nvSpPr>
          <p:cNvPr id="2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FOUNDATION</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How long have people been here?</a:t>
            </a:r>
            <a:endParaRPr lang="en-US" sz="2500" dirty="0"/>
          </a:p>
        </p:txBody>
      </p:sp>
      <p:sp>
        <p:nvSpPr>
          <p:cNvPr id="7" name="Text 5"/>
          <p:cNvSpPr/>
          <p:nvPr/>
        </p:nvSpPr>
        <p:spPr>
          <a:xfrm>
            <a:off x="548640" y="1325880"/>
            <a:ext cx="6565392" cy="4389120"/>
          </a:xfrm>
          <a:prstGeom prst="rect">
            <a:avLst/>
          </a:prstGeom>
          <a:noFill/>
          <a:ln/>
        </p:spPr>
        <p:txBody>
          <a:bodyPr wrap="square" rtlCol="0" anchor="t"/>
          <a:lstStyle/>
          <a:p>
            <a:pPr marL="0" indent="0">
              <a:lnSpc>
                <a:spcPct val="116000"/>
              </a:lnSpc>
              <a:buNone/>
            </a:pPr>
            <a:r>
              <a:rPr lang="en-US" b="1" dirty="0">
                <a:solidFill>
                  <a:srgbClr val="7C5C3E"/>
                </a:solidFill>
                <a:latin typeface="Calibri" pitchFamily="34" charset="0"/>
                <a:ea typeface="Calibri" pitchFamily="34" charset="-122"/>
                <a:cs typeface="Calibri" pitchFamily="34" charset="-120"/>
              </a:rPr>
              <a:t>Since time immemorial. </a:t>
            </a:r>
            <a:r>
              <a:rPr lang="en-US" dirty="0">
                <a:solidFill>
                  <a:srgbClr val="564E4E"/>
                </a:solidFill>
                <a:latin typeface="Calibri" pitchFamily="34" charset="0"/>
                <a:ea typeface="Calibri" pitchFamily="34" charset="-122"/>
                <a:cs typeface="Calibri" pitchFamily="34" charset="-120"/>
              </a:rPr>
              <a:t>The Snoqualmie Tribe describes its people as having lived in this region longer than anyone can remember. </a:t>
            </a:r>
          </a:p>
          <a:p>
            <a:pPr marL="0" indent="0">
              <a:lnSpc>
                <a:spcPct val="116000"/>
              </a:lnSpc>
              <a:buNone/>
            </a:pPr>
            <a:endParaRPr lang="en-US" b="1" dirty="0">
              <a:solidFill>
                <a:srgbClr val="564E4E"/>
              </a:solidFill>
              <a:latin typeface="Calibri" pitchFamily="34" charset="0"/>
              <a:ea typeface="Calibri" pitchFamily="34" charset="-122"/>
              <a:cs typeface="Calibri" pitchFamily="34" charset="-120"/>
            </a:endParaRPr>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Bear Creek, Redmond, 2008. </a:t>
            </a:r>
            <a:r>
              <a:rPr lang="en-US" dirty="0">
                <a:solidFill>
                  <a:srgbClr val="564E4E"/>
                </a:solidFill>
                <a:latin typeface="Calibri" pitchFamily="34" charset="0"/>
                <a:ea typeface="Calibri" pitchFamily="34" charset="-122"/>
                <a:cs typeface="Calibri" pitchFamily="34" charset="-120"/>
              </a:rPr>
              <a:t>Archaeologists found stone tools buried beneath a layer of ancient bog. The bog itself tested at 10,000 years old, so the tools are older still.</a:t>
            </a:r>
          </a:p>
          <a:p>
            <a:pPr marL="0" indent="0">
              <a:lnSpc>
                <a:spcPct val="116000"/>
              </a:lnSpc>
              <a:buNone/>
            </a:pPr>
            <a:endParaRPr lang="en-US" dirty="0"/>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Marymoor, Redmond. </a:t>
            </a:r>
            <a:r>
              <a:rPr lang="en-US" dirty="0">
                <a:solidFill>
                  <a:srgbClr val="564E4E"/>
                </a:solidFill>
                <a:latin typeface="Calibri" pitchFamily="34" charset="0"/>
                <a:ea typeface="Calibri" pitchFamily="34" charset="-122"/>
                <a:cs typeface="Calibri" pitchFamily="34" charset="-120"/>
              </a:rPr>
              <a:t>A seasonal camp used from roughly 4,000 BCE, on the National Register of Historic Places since 1970.</a:t>
            </a:r>
          </a:p>
          <a:p>
            <a:pPr marL="0" indent="0">
              <a:lnSpc>
                <a:spcPct val="116000"/>
              </a:lnSpc>
              <a:buNone/>
            </a:pPr>
            <a:endParaRPr lang="en-US" dirty="0"/>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Inglewood Hill, Sammamish. </a:t>
            </a:r>
            <a:r>
              <a:rPr lang="en-US" dirty="0">
                <a:solidFill>
                  <a:srgbClr val="564E4E"/>
                </a:solidFill>
                <a:latin typeface="Calibri" pitchFamily="34" charset="0"/>
                <a:ea typeface="Calibri" pitchFamily="34" charset="-122"/>
                <a:cs typeface="Calibri" pitchFamily="34" charset="-120"/>
              </a:rPr>
              <a:t>A Snoqualmie village stood at the foot of the hill, on what is now the plateau, into the early 1900s.</a:t>
            </a:r>
          </a:p>
          <a:p>
            <a:pPr marL="0" indent="0">
              <a:lnSpc>
                <a:spcPct val="116000"/>
              </a:lnSpc>
              <a:buNone/>
            </a:pPr>
            <a:endParaRPr lang="en-US" dirty="0"/>
          </a:p>
          <a:p>
            <a:pPr marL="0" indent="0">
              <a:lnSpc>
                <a:spcPct val="116000"/>
              </a:lnSpc>
              <a:buNone/>
            </a:pPr>
            <a:r>
              <a:rPr lang="en-US" b="1" dirty="0">
                <a:solidFill>
                  <a:srgbClr val="7C5C3E"/>
                </a:solidFill>
                <a:latin typeface="Calibri" pitchFamily="34" charset="0"/>
                <a:ea typeface="Calibri" pitchFamily="34" charset="-122"/>
                <a:cs typeface="Calibri" pitchFamily="34" charset="-120"/>
              </a:rPr>
              <a:t>The Point Elliott Treaty, 1855. </a:t>
            </a:r>
            <a:r>
              <a:rPr lang="en-US" dirty="0">
                <a:solidFill>
                  <a:srgbClr val="564E4E"/>
                </a:solidFill>
                <a:latin typeface="Calibri" pitchFamily="34" charset="0"/>
                <a:ea typeface="Calibri" pitchFamily="34" charset="-122"/>
                <a:cs typeface="Calibri" pitchFamily="34" charset="-120"/>
              </a:rPr>
              <a:t>Tribes signed a treaty with the United States. </a:t>
            </a:r>
            <a:endParaRPr lang="en-US" dirty="0"/>
          </a:p>
        </p:txBody>
      </p:sp>
      <p:sp>
        <p:nvSpPr>
          <p:cNvPr id="8" name="Shape 6"/>
          <p:cNvSpPr/>
          <p:nvPr/>
        </p:nvSpPr>
        <p:spPr>
          <a:xfrm>
            <a:off x="7479792" y="1325880"/>
            <a:ext cx="4160520" cy="3794760"/>
          </a:xfrm>
          <a:prstGeom prst="roundRect">
            <a:avLst>
              <a:gd name="adj" fmla="val 964"/>
            </a:avLst>
          </a:prstGeom>
          <a:solidFill>
            <a:srgbClr val="E4DFD2"/>
          </a:solidFill>
          <a:ln/>
        </p:spPr>
        <p:txBody>
          <a:bodyPr/>
          <a:lstStyle/>
          <a:p>
            <a:endParaRPr lang="en-US"/>
          </a:p>
        </p:txBody>
      </p:sp>
      <p:pic>
        <p:nvPicPr>
          <p:cNvPr id="9" name="Image 0" descr="/home/claude/media/image8.jpeg"/>
          <p:cNvPicPr>
            <a:picLocks noChangeAspect="1"/>
          </p:cNvPicPr>
          <p:nvPr/>
        </p:nvPicPr>
        <p:blipFill>
          <a:blip r:embed="rId3"/>
          <a:srcRect/>
          <a:stretch/>
        </p:blipFill>
        <p:spPr>
          <a:xfrm>
            <a:off x="7479792" y="1325880"/>
            <a:ext cx="4160520" cy="3794760"/>
          </a:xfrm>
          <a:prstGeom prst="rect">
            <a:avLst/>
          </a:prstGeom>
        </p:spPr>
      </p:pic>
      <p:sp>
        <p:nvSpPr>
          <p:cNvPr id="10" name="Text 7"/>
          <p:cNvSpPr/>
          <p:nvPr/>
        </p:nvSpPr>
        <p:spPr>
          <a:xfrm>
            <a:off x="7479792" y="5175504"/>
            <a:ext cx="416052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Archaeologists at the Bear Creek site, Redmond, 2008</a:t>
            </a:r>
            <a:endParaRPr lang="en-US" sz="1000" dirty="0"/>
          </a:p>
        </p:txBody>
      </p:sp>
      <p:sp>
        <p:nvSpPr>
          <p:cNvPr id="11" name="Text 8"/>
          <p:cNvSpPr/>
          <p:nvPr/>
        </p:nvSpPr>
        <p:spPr>
          <a:xfrm>
            <a:off x="7479792" y="5394960"/>
            <a:ext cx="4160520" cy="27432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The Seattle Times</a:t>
            </a:r>
            <a:endParaRPr lang="en-US" sz="850" dirty="0"/>
          </a:p>
        </p:txBody>
      </p:sp>
      <p:sp>
        <p:nvSpPr>
          <p:cNvPr id="14" name="Text 1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5</a:t>
            </a:r>
            <a:endParaRPr lang="en-US" sz="900" dirty="0"/>
          </a:p>
        </p:txBody>
      </p:sp>
      <p:sp>
        <p:nvSpPr>
          <p:cNvPr id="15"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16"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HOOK</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Do you recognize any of these names?</a:t>
            </a:r>
            <a:endParaRPr lang="en-US" sz="2500" dirty="0"/>
          </a:p>
        </p:txBody>
      </p:sp>
      <p:sp>
        <p:nvSpPr>
          <p:cNvPr id="7" name="Shape 5"/>
          <p:cNvSpPr/>
          <p:nvPr/>
        </p:nvSpPr>
        <p:spPr>
          <a:xfrm>
            <a:off x="548640" y="1325880"/>
            <a:ext cx="2567178" cy="868680"/>
          </a:xfrm>
          <a:prstGeom prst="roundRect">
            <a:avLst>
              <a:gd name="adj" fmla="val 6316"/>
            </a:avLst>
          </a:prstGeom>
          <a:solidFill>
            <a:srgbClr val="F3F2ED"/>
          </a:solidFill>
          <a:ln/>
        </p:spPr>
        <p:txBody>
          <a:bodyPr/>
          <a:lstStyle/>
          <a:p>
            <a:endParaRPr lang="en-US"/>
          </a:p>
        </p:txBody>
      </p:sp>
      <p:sp>
        <p:nvSpPr>
          <p:cNvPr id="8" name="Text 6"/>
          <p:cNvSpPr/>
          <p:nvPr/>
        </p:nvSpPr>
        <p:spPr>
          <a:xfrm>
            <a:off x="768096"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McRedmond</a:t>
            </a:r>
            <a:endParaRPr lang="en-US" sz="1900" dirty="0"/>
          </a:p>
        </p:txBody>
      </p:sp>
      <p:sp>
        <p:nvSpPr>
          <p:cNvPr id="9" name="Text 7"/>
          <p:cNvSpPr/>
          <p:nvPr/>
        </p:nvSpPr>
        <p:spPr>
          <a:xfrm>
            <a:off x="768096" y="1810512"/>
            <a:ext cx="2128266" cy="292608"/>
          </a:xfrm>
          <a:prstGeom prst="rect">
            <a:avLst/>
          </a:prstGeom>
          <a:noFill/>
          <a:ln/>
        </p:spPr>
        <p:txBody>
          <a:bodyPr wrap="square" rtlCol="0" anchor="ctr"/>
          <a:lstStyle/>
          <a:p>
            <a:pPr marL="0" indent="0">
              <a:buNone/>
            </a:pPr>
            <a:endParaRPr lang="en-US" sz="1050" dirty="0"/>
          </a:p>
        </p:txBody>
      </p:sp>
      <p:sp>
        <p:nvSpPr>
          <p:cNvPr id="10" name="Shape 8"/>
          <p:cNvSpPr/>
          <p:nvPr/>
        </p:nvSpPr>
        <p:spPr>
          <a:xfrm>
            <a:off x="3390138" y="1325880"/>
            <a:ext cx="2567178" cy="868680"/>
          </a:xfrm>
          <a:prstGeom prst="roundRect">
            <a:avLst>
              <a:gd name="adj" fmla="val 6316"/>
            </a:avLst>
          </a:prstGeom>
          <a:solidFill>
            <a:srgbClr val="F3F2ED"/>
          </a:solidFill>
          <a:ln/>
        </p:spPr>
        <p:txBody>
          <a:bodyPr/>
          <a:lstStyle/>
          <a:p>
            <a:endParaRPr lang="en-US"/>
          </a:p>
        </p:txBody>
      </p:sp>
      <p:sp>
        <p:nvSpPr>
          <p:cNvPr id="11" name="Text 9"/>
          <p:cNvSpPr/>
          <p:nvPr/>
        </p:nvSpPr>
        <p:spPr>
          <a:xfrm>
            <a:off x="3609594"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Perrigo</a:t>
            </a:r>
            <a:endParaRPr lang="en-US" sz="1900" dirty="0"/>
          </a:p>
        </p:txBody>
      </p:sp>
      <p:sp>
        <p:nvSpPr>
          <p:cNvPr id="12" name="Text 10"/>
          <p:cNvSpPr/>
          <p:nvPr/>
        </p:nvSpPr>
        <p:spPr>
          <a:xfrm>
            <a:off x="3609594" y="1810512"/>
            <a:ext cx="2128266" cy="292608"/>
          </a:xfrm>
          <a:prstGeom prst="rect">
            <a:avLst/>
          </a:prstGeom>
          <a:noFill/>
          <a:ln/>
        </p:spPr>
        <p:txBody>
          <a:bodyPr wrap="square" rtlCol="0" anchor="ctr"/>
          <a:lstStyle/>
          <a:p>
            <a:pPr marL="0" indent="0">
              <a:buNone/>
            </a:pPr>
            <a:endParaRPr lang="en-US" sz="1050" dirty="0"/>
          </a:p>
        </p:txBody>
      </p:sp>
      <p:sp>
        <p:nvSpPr>
          <p:cNvPr id="13" name="Shape 11"/>
          <p:cNvSpPr/>
          <p:nvPr/>
        </p:nvSpPr>
        <p:spPr>
          <a:xfrm>
            <a:off x="6231636" y="1325880"/>
            <a:ext cx="2567178" cy="868680"/>
          </a:xfrm>
          <a:prstGeom prst="roundRect">
            <a:avLst>
              <a:gd name="adj" fmla="val 6316"/>
            </a:avLst>
          </a:prstGeom>
          <a:solidFill>
            <a:srgbClr val="F3F2ED"/>
          </a:solidFill>
          <a:ln/>
        </p:spPr>
        <p:txBody>
          <a:bodyPr/>
          <a:lstStyle/>
          <a:p>
            <a:endParaRPr lang="en-US"/>
          </a:p>
        </p:txBody>
      </p:sp>
      <p:sp>
        <p:nvSpPr>
          <p:cNvPr id="14" name="Text 12"/>
          <p:cNvSpPr/>
          <p:nvPr/>
        </p:nvSpPr>
        <p:spPr>
          <a:xfrm>
            <a:off x="6451092"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Tosh</a:t>
            </a:r>
            <a:endParaRPr lang="en-US" sz="1900" dirty="0"/>
          </a:p>
        </p:txBody>
      </p:sp>
      <p:sp>
        <p:nvSpPr>
          <p:cNvPr id="15" name="Text 13"/>
          <p:cNvSpPr/>
          <p:nvPr/>
        </p:nvSpPr>
        <p:spPr>
          <a:xfrm>
            <a:off x="6451092" y="1810512"/>
            <a:ext cx="2128266" cy="292608"/>
          </a:xfrm>
          <a:prstGeom prst="rect">
            <a:avLst/>
          </a:prstGeom>
          <a:noFill/>
          <a:ln/>
        </p:spPr>
        <p:txBody>
          <a:bodyPr wrap="square" rtlCol="0" anchor="ctr"/>
          <a:lstStyle/>
          <a:p>
            <a:pPr marL="0" indent="0">
              <a:buNone/>
            </a:pPr>
            <a:endParaRPr lang="en-US" sz="1050" dirty="0"/>
          </a:p>
        </p:txBody>
      </p:sp>
      <p:sp>
        <p:nvSpPr>
          <p:cNvPr id="16" name="Shape 14"/>
          <p:cNvSpPr/>
          <p:nvPr/>
        </p:nvSpPr>
        <p:spPr>
          <a:xfrm>
            <a:off x="9050274" y="1315932"/>
            <a:ext cx="2567178" cy="868680"/>
          </a:xfrm>
          <a:prstGeom prst="roundRect">
            <a:avLst>
              <a:gd name="adj" fmla="val 6316"/>
            </a:avLst>
          </a:prstGeom>
          <a:solidFill>
            <a:srgbClr val="F3F2ED"/>
          </a:solidFill>
          <a:ln/>
        </p:spPr>
        <p:txBody>
          <a:bodyPr/>
          <a:lstStyle/>
          <a:p>
            <a:endParaRPr lang="en-US"/>
          </a:p>
        </p:txBody>
      </p:sp>
      <p:sp>
        <p:nvSpPr>
          <p:cNvPr id="17" name="Text 15"/>
          <p:cNvSpPr/>
          <p:nvPr/>
        </p:nvSpPr>
        <p:spPr>
          <a:xfrm>
            <a:off x="9292590" y="141732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Wiley</a:t>
            </a:r>
            <a:endParaRPr lang="en-US" sz="1900" dirty="0"/>
          </a:p>
        </p:txBody>
      </p:sp>
      <p:sp>
        <p:nvSpPr>
          <p:cNvPr id="18" name="Text 16"/>
          <p:cNvSpPr/>
          <p:nvPr/>
        </p:nvSpPr>
        <p:spPr>
          <a:xfrm>
            <a:off x="9292590" y="1810512"/>
            <a:ext cx="2128266" cy="292608"/>
          </a:xfrm>
          <a:prstGeom prst="rect">
            <a:avLst/>
          </a:prstGeom>
          <a:noFill/>
          <a:ln/>
        </p:spPr>
        <p:txBody>
          <a:bodyPr wrap="square" rtlCol="0" anchor="ctr"/>
          <a:lstStyle/>
          <a:p>
            <a:pPr marL="0" indent="0">
              <a:buNone/>
            </a:pPr>
            <a:endParaRPr lang="en-US" sz="1050" dirty="0"/>
          </a:p>
        </p:txBody>
      </p:sp>
      <p:sp>
        <p:nvSpPr>
          <p:cNvPr id="19" name="Shape 17"/>
          <p:cNvSpPr/>
          <p:nvPr/>
        </p:nvSpPr>
        <p:spPr>
          <a:xfrm>
            <a:off x="548640" y="2377440"/>
            <a:ext cx="2567178" cy="868680"/>
          </a:xfrm>
          <a:prstGeom prst="roundRect">
            <a:avLst>
              <a:gd name="adj" fmla="val 6316"/>
            </a:avLst>
          </a:prstGeom>
          <a:solidFill>
            <a:srgbClr val="F3F2ED"/>
          </a:solidFill>
          <a:ln/>
        </p:spPr>
        <p:txBody>
          <a:bodyPr/>
          <a:lstStyle/>
          <a:p>
            <a:endParaRPr lang="en-US"/>
          </a:p>
        </p:txBody>
      </p:sp>
      <p:sp>
        <p:nvSpPr>
          <p:cNvPr id="20" name="Text 18"/>
          <p:cNvSpPr/>
          <p:nvPr/>
        </p:nvSpPr>
        <p:spPr>
          <a:xfrm>
            <a:off x="768096"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Kirk</a:t>
            </a:r>
            <a:endParaRPr lang="en-US" sz="1900" dirty="0"/>
          </a:p>
        </p:txBody>
      </p:sp>
      <p:sp>
        <p:nvSpPr>
          <p:cNvPr id="21" name="Text 19"/>
          <p:cNvSpPr/>
          <p:nvPr/>
        </p:nvSpPr>
        <p:spPr>
          <a:xfrm>
            <a:off x="768096" y="2862072"/>
            <a:ext cx="2128266" cy="292608"/>
          </a:xfrm>
          <a:prstGeom prst="rect">
            <a:avLst/>
          </a:prstGeom>
          <a:noFill/>
          <a:ln/>
        </p:spPr>
        <p:txBody>
          <a:bodyPr wrap="square" rtlCol="0" anchor="ctr"/>
          <a:lstStyle/>
          <a:p>
            <a:pPr marL="0" indent="0">
              <a:buNone/>
            </a:pPr>
            <a:endParaRPr lang="en-US" sz="1050" dirty="0"/>
          </a:p>
        </p:txBody>
      </p:sp>
      <p:sp>
        <p:nvSpPr>
          <p:cNvPr id="22" name="Shape 20"/>
          <p:cNvSpPr/>
          <p:nvPr/>
        </p:nvSpPr>
        <p:spPr>
          <a:xfrm>
            <a:off x="3390138" y="2377440"/>
            <a:ext cx="2567178" cy="868680"/>
          </a:xfrm>
          <a:prstGeom prst="roundRect">
            <a:avLst>
              <a:gd name="adj" fmla="val 6316"/>
            </a:avLst>
          </a:prstGeom>
          <a:solidFill>
            <a:srgbClr val="F3F2ED"/>
          </a:solidFill>
          <a:ln/>
        </p:spPr>
        <p:txBody>
          <a:bodyPr/>
          <a:lstStyle/>
          <a:p>
            <a:endParaRPr lang="en-US"/>
          </a:p>
        </p:txBody>
      </p:sp>
      <p:sp>
        <p:nvSpPr>
          <p:cNvPr id="23" name="Text 21"/>
          <p:cNvSpPr/>
          <p:nvPr/>
        </p:nvSpPr>
        <p:spPr>
          <a:xfrm>
            <a:off x="3609594"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Houghton</a:t>
            </a:r>
            <a:endParaRPr lang="en-US" sz="1900" dirty="0"/>
          </a:p>
        </p:txBody>
      </p:sp>
      <p:sp>
        <p:nvSpPr>
          <p:cNvPr id="24" name="Text 22"/>
          <p:cNvSpPr/>
          <p:nvPr/>
        </p:nvSpPr>
        <p:spPr>
          <a:xfrm>
            <a:off x="3609594" y="2862072"/>
            <a:ext cx="2128266" cy="292608"/>
          </a:xfrm>
          <a:prstGeom prst="rect">
            <a:avLst/>
          </a:prstGeom>
          <a:noFill/>
          <a:ln/>
        </p:spPr>
        <p:txBody>
          <a:bodyPr wrap="square" rtlCol="0" anchor="ctr"/>
          <a:lstStyle/>
          <a:p>
            <a:pPr marL="0" indent="0">
              <a:buNone/>
            </a:pPr>
            <a:endParaRPr lang="en-US" sz="1050" dirty="0"/>
          </a:p>
        </p:txBody>
      </p:sp>
      <p:sp>
        <p:nvSpPr>
          <p:cNvPr id="25" name="Shape 23"/>
          <p:cNvSpPr/>
          <p:nvPr/>
        </p:nvSpPr>
        <p:spPr>
          <a:xfrm>
            <a:off x="6231636" y="2377440"/>
            <a:ext cx="2567178" cy="868680"/>
          </a:xfrm>
          <a:prstGeom prst="roundRect">
            <a:avLst>
              <a:gd name="adj" fmla="val 6316"/>
            </a:avLst>
          </a:prstGeom>
          <a:solidFill>
            <a:srgbClr val="F3F2ED"/>
          </a:solidFill>
          <a:ln/>
        </p:spPr>
        <p:txBody>
          <a:bodyPr/>
          <a:lstStyle/>
          <a:p>
            <a:endParaRPr lang="en-US"/>
          </a:p>
        </p:txBody>
      </p:sp>
      <p:sp>
        <p:nvSpPr>
          <p:cNvPr id="26" name="Text 24"/>
          <p:cNvSpPr/>
          <p:nvPr/>
        </p:nvSpPr>
        <p:spPr>
          <a:xfrm>
            <a:off x="6451092"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Forbes</a:t>
            </a:r>
            <a:endParaRPr lang="en-US" sz="1900" dirty="0"/>
          </a:p>
        </p:txBody>
      </p:sp>
      <p:sp>
        <p:nvSpPr>
          <p:cNvPr id="27" name="Text 25"/>
          <p:cNvSpPr/>
          <p:nvPr/>
        </p:nvSpPr>
        <p:spPr>
          <a:xfrm>
            <a:off x="6451092" y="2862072"/>
            <a:ext cx="2128266" cy="292608"/>
          </a:xfrm>
          <a:prstGeom prst="rect">
            <a:avLst/>
          </a:prstGeom>
          <a:noFill/>
          <a:ln/>
        </p:spPr>
        <p:txBody>
          <a:bodyPr wrap="square" rtlCol="0" anchor="ctr"/>
          <a:lstStyle/>
          <a:p>
            <a:pPr marL="0" indent="0">
              <a:buNone/>
            </a:pPr>
            <a:endParaRPr lang="en-US" sz="1050" dirty="0"/>
          </a:p>
        </p:txBody>
      </p:sp>
      <p:sp>
        <p:nvSpPr>
          <p:cNvPr id="28" name="Shape 26"/>
          <p:cNvSpPr/>
          <p:nvPr/>
        </p:nvSpPr>
        <p:spPr>
          <a:xfrm>
            <a:off x="9073134" y="2377440"/>
            <a:ext cx="2567178" cy="868680"/>
          </a:xfrm>
          <a:prstGeom prst="roundRect">
            <a:avLst>
              <a:gd name="adj" fmla="val 6316"/>
            </a:avLst>
          </a:prstGeom>
          <a:solidFill>
            <a:srgbClr val="F3F2ED"/>
          </a:solidFill>
          <a:ln/>
        </p:spPr>
        <p:txBody>
          <a:bodyPr/>
          <a:lstStyle/>
          <a:p>
            <a:endParaRPr lang="en-US"/>
          </a:p>
        </p:txBody>
      </p:sp>
      <p:sp>
        <p:nvSpPr>
          <p:cNvPr id="29" name="Text 27"/>
          <p:cNvSpPr/>
          <p:nvPr/>
        </p:nvSpPr>
        <p:spPr>
          <a:xfrm>
            <a:off x="9292590" y="2468880"/>
            <a:ext cx="2128266" cy="411480"/>
          </a:xfrm>
          <a:prstGeom prst="rect">
            <a:avLst/>
          </a:prstGeom>
          <a:noFill/>
          <a:ln/>
        </p:spPr>
        <p:txBody>
          <a:bodyPr wrap="square" rtlCol="0" anchor="ctr"/>
          <a:lstStyle/>
          <a:p>
            <a:pPr marL="0" indent="0">
              <a:buNone/>
            </a:pPr>
            <a:r>
              <a:rPr lang="en-US" sz="1900" b="1" dirty="0">
                <a:solidFill>
                  <a:srgbClr val="7C5C3E"/>
                </a:solidFill>
                <a:latin typeface="Cambria" pitchFamily="34" charset="0"/>
                <a:ea typeface="Cambria" pitchFamily="34" charset="-122"/>
                <a:cs typeface="Cambria" pitchFamily="34" charset="-120"/>
              </a:rPr>
              <a:t>Monohon</a:t>
            </a:r>
            <a:endParaRPr lang="en-US" sz="1900" dirty="0"/>
          </a:p>
        </p:txBody>
      </p:sp>
      <p:sp>
        <p:nvSpPr>
          <p:cNvPr id="30" name="Text 28"/>
          <p:cNvSpPr/>
          <p:nvPr/>
        </p:nvSpPr>
        <p:spPr>
          <a:xfrm>
            <a:off x="9292590" y="2862072"/>
            <a:ext cx="2128266" cy="292608"/>
          </a:xfrm>
          <a:prstGeom prst="rect">
            <a:avLst/>
          </a:prstGeom>
          <a:noFill/>
          <a:ln/>
        </p:spPr>
        <p:txBody>
          <a:bodyPr wrap="square" rtlCol="0" anchor="ctr"/>
          <a:lstStyle/>
          <a:p>
            <a:pPr marL="0" indent="0">
              <a:buNone/>
            </a:pPr>
            <a:endParaRPr lang="en-US" sz="1050" dirty="0"/>
          </a:p>
        </p:txBody>
      </p:sp>
      <p:sp>
        <p:nvSpPr>
          <p:cNvPr id="33" name="Shape 31"/>
          <p:cNvSpPr/>
          <p:nvPr/>
        </p:nvSpPr>
        <p:spPr>
          <a:xfrm>
            <a:off x="7982712" y="3429000"/>
            <a:ext cx="3657600" cy="1554480"/>
          </a:xfrm>
          <a:prstGeom prst="roundRect">
            <a:avLst>
              <a:gd name="adj" fmla="val 2353"/>
            </a:avLst>
          </a:prstGeom>
          <a:solidFill>
            <a:srgbClr val="E4DFD2"/>
          </a:solidFill>
          <a:ln/>
        </p:spPr>
        <p:txBody>
          <a:bodyPr/>
          <a:lstStyle/>
          <a:p>
            <a:endParaRPr lang="en-US"/>
          </a:p>
        </p:txBody>
      </p:sp>
      <p:pic>
        <p:nvPicPr>
          <p:cNvPr id="34" name="Image 0" descr="/home/claude/media/image9.jpeg"/>
          <p:cNvPicPr>
            <a:picLocks noChangeAspect="1"/>
          </p:cNvPicPr>
          <p:nvPr/>
        </p:nvPicPr>
        <p:blipFill>
          <a:blip r:embed="rId3"/>
          <a:srcRect/>
          <a:stretch/>
        </p:blipFill>
        <p:spPr>
          <a:xfrm>
            <a:off x="6750656" y="3429000"/>
            <a:ext cx="4995867" cy="2123243"/>
          </a:xfrm>
          <a:prstGeom prst="rect">
            <a:avLst/>
          </a:prstGeom>
        </p:spPr>
      </p:pic>
      <p:sp>
        <p:nvSpPr>
          <p:cNvPr id="35" name="Text 32"/>
          <p:cNvSpPr/>
          <p:nvPr/>
        </p:nvSpPr>
        <p:spPr>
          <a:xfrm>
            <a:off x="8595913" y="5693541"/>
            <a:ext cx="3657600" cy="274320"/>
          </a:xfrm>
          <a:prstGeom prst="rect">
            <a:avLst/>
          </a:prstGeom>
          <a:noFill/>
          <a:ln/>
        </p:spPr>
        <p:txBody>
          <a:bodyPr wrap="square" rtlCol="0" anchor="ctr"/>
          <a:lstStyle/>
          <a:p>
            <a:pPr marL="0" indent="0">
              <a:buNone/>
            </a:pPr>
            <a:r>
              <a:rPr lang="en-US" sz="1400" b="1" dirty="0">
                <a:solidFill>
                  <a:srgbClr val="564E4E"/>
                </a:solidFill>
                <a:latin typeface="Calibri" pitchFamily="34" charset="0"/>
                <a:cs typeface="Calibri" pitchFamily="34" charset="-120"/>
              </a:rPr>
              <a:t>Forbes Lake</a:t>
            </a:r>
            <a:endParaRPr lang="en-US" sz="1400" dirty="0"/>
          </a:p>
        </p:txBody>
      </p:sp>
      <p:sp>
        <p:nvSpPr>
          <p:cNvPr id="39" name="Text 3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6</a:t>
            </a:r>
            <a:endParaRPr lang="en-US" sz="900" dirty="0"/>
          </a:p>
        </p:txBody>
      </p:sp>
      <p:pic>
        <p:nvPicPr>
          <p:cNvPr id="40" name="Picture 39" descr="Luke McRedmond Landing">
            <a:extLst>
              <a:ext uri="{FF2B5EF4-FFF2-40B4-BE49-F238E27FC236}">
                <a16:creationId xmlns:a16="http://schemas.microsoft.com/office/drawing/2014/main" id="{D0DA2C95-8987-69C1-1349-8CEB683556EC}"/>
              </a:ext>
            </a:extLst>
          </p:cNvPr>
          <p:cNvPicPr>
            <a:picLocks noChangeAspect="1"/>
          </p:cNvPicPr>
          <p:nvPr/>
        </p:nvPicPr>
        <p:blipFill>
          <a:blip r:embed="rId4"/>
          <a:stretch>
            <a:fillRect/>
          </a:stretch>
        </p:blipFill>
        <p:spPr>
          <a:xfrm>
            <a:off x="667512" y="3429000"/>
            <a:ext cx="2841498" cy="2131124"/>
          </a:xfrm>
          <a:prstGeom prst="rect">
            <a:avLst/>
          </a:prstGeom>
        </p:spPr>
      </p:pic>
      <p:pic>
        <p:nvPicPr>
          <p:cNvPr id="41" name="Picture 40" descr="Photo 1 of 4">
            <a:extLst>
              <a:ext uri="{FF2B5EF4-FFF2-40B4-BE49-F238E27FC236}">
                <a16:creationId xmlns:a16="http://schemas.microsoft.com/office/drawing/2014/main" id="{8533D893-FCE1-C605-D5A8-CB37A2648A69}"/>
              </a:ext>
            </a:extLst>
          </p:cNvPr>
          <p:cNvPicPr>
            <a:picLocks noChangeAspect="1"/>
          </p:cNvPicPr>
          <p:nvPr/>
        </p:nvPicPr>
        <p:blipFill>
          <a:blip r:embed="rId5"/>
          <a:stretch>
            <a:fillRect/>
          </a:stretch>
        </p:blipFill>
        <p:spPr>
          <a:xfrm>
            <a:off x="4206620" y="3429000"/>
            <a:ext cx="2218301" cy="2127386"/>
          </a:xfrm>
          <a:prstGeom prst="rect">
            <a:avLst/>
          </a:prstGeom>
        </p:spPr>
      </p:pic>
      <p:sp>
        <p:nvSpPr>
          <p:cNvPr id="42" name="Text 32">
            <a:extLst>
              <a:ext uri="{FF2B5EF4-FFF2-40B4-BE49-F238E27FC236}">
                <a16:creationId xmlns:a16="http://schemas.microsoft.com/office/drawing/2014/main" id="{4D92843E-4268-FA49-8721-5898852D7770}"/>
              </a:ext>
            </a:extLst>
          </p:cNvPr>
          <p:cNvSpPr/>
          <p:nvPr/>
        </p:nvSpPr>
        <p:spPr>
          <a:xfrm>
            <a:off x="790173" y="5763704"/>
            <a:ext cx="3657600" cy="274320"/>
          </a:xfrm>
          <a:prstGeom prst="rect">
            <a:avLst/>
          </a:prstGeom>
          <a:noFill/>
          <a:ln/>
        </p:spPr>
        <p:txBody>
          <a:bodyPr wrap="square" rtlCol="0" anchor="ctr"/>
          <a:lstStyle/>
          <a:p>
            <a:pPr marL="0" indent="0">
              <a:buNone/>
            </a:pPr>
            <a:r>
              <a:rPr lang="en-US" sz="1400" b="1" dirty="0">
                <a:solidFill>
                  <a:srgbClr val="564E4E"/>
                </a:solidFill>
                <a:latin typeface="Calibri" pitchFamily="34" charset="0"/>
                <a:cs typeface="Calibri" pitchFamily="34" charset="-120"/>
              </a:rPr>
              <a:t>Luke McRedmond Landing</a:t>
            </a:r>
            <a:endParaRPr lang="en-US" sz="1400" dirty="0"/>
          </a:p>
        </p:txBody>
      </p:sp>
      <p:sp>
        <p:nvSpPr>
          <p:cNvPr id="43" name="Text 32">
            <a:extLst>
              <a:ext uri="{FF2B5EF4-FFF2-40B4-BE49-F238E27FC236}">
                <a16:creationId xmlns:a16="http://schemas.microsoft.com/office/drawing/2014/main" id="{1CF65BF1-DF01-C153-EC7E-D83008E1FA42}"/>
              </a:ext>
            </a:extLst>
          </p:cNvPr>
          <p:cNvSpPr/>
          <p:nvPr/>
        </p:nvSpPr>
        <p:spPr>
          <a:xfrm>
            <a:off x="4673727" y="5645785"/>
            <a:ext cx="3657600" cy="274320"/>
          </a:xfrm>
          <a:prstGeom prst="rect">
            <a:avLst/>
          </a:prstGeom>
          <a:noFill/>
          <a:ln/>
        </p:spPr>
        <p:txBody>
          <a:bodyPr wrap="square" rtlCol="0" anchor="ctr"/>
          <a:lstStyle/>
          <a:p>
            <a:pPr marL="0" indent="0">
              <a:buNone/>
            </a:pPr>
            <a:r>
              <a:rPr lang="en-US" sz="1400" b="1" dirty="0">
                <a:solidFill>
                  <a:srgbClr val="564E4E"/>
                </a:solidFill>
                <a:latin typeface="Calibri" pitchFamily="34" charset="0"/>
                <a:cs typeface="Calibri" pitchFamily="34" charset="-120"/>
              </a:rPr>
              <a:t>Perrigo Park</a:t>
            </a:r>
            <a:endParaRPr lang="en-US" sz="1400" dirty="0"/>
          </a:p>
        </p:txBody>
      </p:sp>
      <p:sp>
        <p:nvSpPr>
          <p:cNvPr id="4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4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Early Families Part 1</a:t>
            </a:r>
            <a:endParaRPr lang="en-US" sz="2500" dirty="0"/>
          </a:p>
        </p:txBody>
      </p:sp>
      <p:sp>
        <p:nvSpPr>
          <p:cNvPr id="9" name="Text 6"/>
          <p:cNvSpPr/>
          <p:nvPr/>
        </p:nvSpPr>
        <p:spPr>
          <a:xfrm>
            <a:off x="137160" y="3712464"/>
            <a:ext cx="2935224" cy="274320"/>
          </a:xfrm>
          <a:prstGeom prst="rect">
            <a:avLst/>
          </a:prstGeom>
          <a:noFill/>
          <a:ln/>
        </p:spPr>
        <p:txBody>
          <a:bodyPr wrap="square" rtlCol="0" anchor="ctr"/>
          <a:lstStyle/>
          <a:p>
            <a:pPr marL="0" indent="0">
              <a:buNone/>
            </a:pPr>
            <a:r>
              <a:rPr lang="en-US" sz="1500" b="1" dirty="0">
                <a:solidFill>
                  <a:srgbClr val="564E4E"/>
                </a:solidFill>
                <a:latin typeface="Calibri" pitchFamily="34" charset="0"/>
                <a:ea typeface="Calibri" pitchFamily="34" charset="-122"/>
                <a:cs typeface="Calibri" pitchFamily="34" charset="-120"/>
              </a:rPr>
              <a:t>Luke McRedmond, Warren Perrigo</a:t>
            </a:r>
            <a:endParaRPr lang="en-US" sz="1500" dirty="0"/>
          </a:p>
        </p:txBody>
      </p:sp>
      <p:sp>
        <p:nvSpPr>
          <p:cNvPr id="11" name="Shape 8"/>
          <p:cNvSpPr/>
          <p:nvPr/>
        </p:nvSpPr>
        <p:spPr>
          <a:xfrm>
            <a:off x="3236031" y="1335024"/>
            <a:ext cx="4037076" cy="2880360"/>
          </a:xfrm>
          <a:prstGeom prst="roundRect">
            <a:avLst>
              <a:gd name="adj" fmla="val 1905"/>
            </a:avLst>
          </a:prstGeom>
          <a:solidFill>
            <a:srgbClr val="F3F2ED"/>
          </a:solidFill>
          <a:ln/>
        </p:spPr>
        <p:txBody>
          <a:bodyPr/>
          <a:lstStyle/>
          <a:p>
            <a:endParaRPr lang="en-US"/>
          </a:p>
        </p:txBody>
      </p:sp>
      <p:sp>
        <p:nvSpPr>
          <p:cNvPr id="12" name="Text 9"/>
          <p:cNvSpPr/>
          <p:nvPr/>
        </p:nvSpPr>
        <p:spPr>
          <a:xfrm>
            <a:off x="3511296" y="1472184"/>
            <a:ext cx="359816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LUKE AND KATE McREDMOND</a:t>
            </a:r>
            <a:endParaRPr lang="en-US" dirty="0"/>
          </a:p>
        </p:txBody>
      </p:sp>
      <p:sp>
        <p:nvSpPr>
          <p:cNvPr id="13" name="Text 10"/>
          <p:cNvSpPr/>
          <p:nvPr/>
        </p:nvSpPr>
        <p:spPr>
          <a:xfrm>
            <a:off x="3511296" y="1837944"/>
            <a:ext cx="3598164" cy="1801368"/>
          </a:xfrm>
          <a:prstGeom prst="rect">
            <a:avLst/>
          </a:prstGeom>
          <a:noFill/>
          <a:ln/>
        </p:spPr>
        <p:txBody>
          <a:bodyPr wrap="square" rtlCol="0" anchor="t"/>
          <a:lstStyle/>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From Ireland.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Settled 80 acres in 1871, on land that is now Redmond Town Center.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Luke later became postmaster.</a:t>
            </a:r>
            <a:endParaRPr lang="en-US" sz="1500" dirty="0"/>
          </a:p>
        </p:txBody>
      </p:sp>
      <p:sp>
        <p:nvSpPr>
          <p:cNvPr id="14" name="Text 11"/>
          <p:cNvSpPr/>
          <p:nvPr/>
        </p:nvSpPr>
        <p:spPr>
          <a:xfrm>
            <a:off x="3511296" y="3675888"/>
            <a:ext cx="3598164" cy="402336"/>
          </a:xfrm>
          <a:prstGeom prst="rect">
            <a:avLst/>
          </a:prstGeom>
          <a:noFill/>
          <a:ln/>
        </p:spPr>
        <p:txBody>
          <a:bodyPr wrap="square" rtlCol="0" anchor="ctr"/>
          <a:lstStyle/>
          <a:p>
            <a:pPr marL="0" indent="0">
              <a:buNone/>
            </a:pPr>
            <a:endParaRPr lang="en-US" sz="1100" dirty="0"/>
          </a:p>
        </p:txBody>
      </p:sp>
      <p:sp>
        <p:nvSpPr>
          <p:cNvPr id="15" name="Shape 12"/>
          <p:cNvSpPr/>
          <p:nvPr/>
        </p:nvSpPr>
        <p:spPr>
          <a:xfrm>
            <a:off x="7580376" y="1335024"/>
            <a:ext cx="4037076" cy="2880360"/>
          </a:xfrm>
          <a:prstGeom prst="roundRect">
            <a:avLst>
              <a:gd name="adj" fmla="val 1905"/>
            </a:avLst>
          </a:prstGeom>
          <a:solidFill>
            <a:srgbClr val="F3F2ED"/>
          </a:solidFill>
          <a:ln/>
        </p:spPr>
        <p:txBody>
          <a:bodyPr/>
          <a:lstStyle/>
          <a:p>
            <a:endParaRPr lang="en-US"/>
          </a:p>
        </p:txBody>
      </p:sp>
      <p:sp>
        <p:nvSpPr>
          <p:cNvPr id="16" name="Text 13"/>
          <p:cNvSpPr/>
          <p:nvPr/>
        </p:nvSpPr>
        <p:spPr>
          <a:xfrm>
            <a:off x="7822692" y="1472184"/>
            <a:ext cx="359816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WARREN AND LAURA PERRIGO</a:t>
            </a:r>
            <a:endParaRPr lang="en-US" dirty="0"/>
          </a:p>
        </p:txBody>
      </p:sp>
      <p:sp>
        <p:nvSpPr>
          <p:cNvPr id="17" name="Text 14"/>
          <p:cNvSpPr/>
          <p:nvPr/>
        </p:nvSpPr>
        <p:spPr>
          <a:xfrm>
            <a:off x="7822692" y="1837944"/>
            <a:ext cx="3598164" cy="1801368"/>
          </a:xfrm>
          <a:prstGeom prst="rect">
            <a:avLst/>
          </a:prstGeom>
          <a:noFill/>
          <a:ln/>
        </p:spPr>
        <p:txBody>
          <a:bodyPr wrap="square" rtlCol="0" anchor="t"/>
          <a:lstStyle/>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Arrived June 1871 from New Brunswick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Built an inn called Melrose House. </a:t>
            </a:r>
          </a:p>
          <a:p>
            <a:pPr marL="285750" indent="-285750">
              <a:lnSpc>
                <a:spcPct val="112000"/>
              </a:lnSpc>
              <a:buFontTx/>
              <a:buChar char="-"/>
            </a:pPr>
            <a:r>
              <a:rPr lang="en-US" sz="1500" dirty="0">
                <a:solidFill>
                  <a:srgbClr val="564E4E"/>
                </a:solidFill>
                <a:latin typeface="Calibri" pitchFamily="34" charset="0"/>
                <a:ea typeface="Calibri" pitchFamily="34" charset="-122"/>
                <a:cs typeface="Calibri" pitchFamily="34" charset="-120"/>
              </a:rPr>
              <a:t>It was so popular the town was briefly named Melrose after it</a:t>
            </a:r>
            <a:endParaRPr lang="en-US" sz="1500" dirty="0"/>
          </a:p>
        </p:txBody>
      </p:sp>
      <p:sp>
        <p:nvSpPr>
          <p:cNvPr id="18" name="Text 15"/>
          <p:cNvSpPr/>
          <p:nvPr/>
        </p:nvSpPr>
        <p:spPr>
          <a:xfrm>
            <a:off x="7822692" y="3675888"/>
            <a:ext cx="3598164" cy="402336"/>
          </a:xfrm>
          <a:prstGeom prst="rect">
            <a:avLst/>
          </a:prstGeom>
          <a:noFill/>
          <a:ln/>
        </p:spPr>
        <p:txBody>
          <a:bodyPr wrap="square" rtlCol="0" anchor="ctr"/>
          <a:lstStyle/>
          <a:p>
            <a:pPr marL="0" indent="0">
              <a:buNone/>
            </a:pPr>
            <a:endParaRPr lang="en-US" sz="1100" dirty="0"/>
          </a:p>
        </p:txBody>
      </p:sp>
      <p:sp>
        <p:nvSpPr>
          <p:cNvPr id="19" name="Shape 16"/>
          <p:cNvSpPr/>
          <p:nvPr/>
        </p:nvSpPr>
        <p:spPr>
          <a:xfrm>
            <a:off x="548640" y="4453128"/>
            <a:ext cx="11091672" cy="1298448"/>
          </a:xfrm>
          <a:prstGeom prst="roundRect">
            <a:avLst>
              <a:gd name="adj" fmla="val 4225"/>
            </a:avLst>
          </a:prstGeom>
          <a:solidFill>
            <a:srgbClr val="E4DFD2"/>
          </a:solidFill>
          <a:ln/>
        </p:spPr>
        <p:txBody>
          <a:bodyPr/>
          <a:lstStyle/>
          <a:p>
            <a:endParaRPr lang="en-US"/>
          </a:p>
        </p:txBody>
      </p:sp>
      <p:sp>
        <p:nvSpPr>
          <p:cNvPr id="20" name="Text 17"/>
          <p:cNvSpPr/>
          <p:nvPr/>
        </p:nvSpPr>
        <p:spPr>
          <a:xfrm>
            <a:off x="868680" y="4590288"/>
            <a:ext cx="5486400" cy="256032"/>
          </a:xfrm>
          <a:prstGeom prst="rect">
            <a:avLst/>
          </a:prstGeom>
          <a:noFill/>
          <a:ln/>
        </p:spPr>
        <p:txBody>
          <a:bodyPr wrap="square" rtlCol="0" anchor="ctr"/>
          <a:lstStyle/>
          <a:p>
            <a:pPr marL="0" indent="0">
              <a:buNone/>
            </a:pPr>
            <a:r>
              <a:rPr lang="en-US" sz="1000" b="1" kern="0" spc="140" dirty="0">
                <a:solidFill>
                  <a:srgbClr val="7C5C3E"/>
                </a:solidFill>
                <a:latin typeface="Calibri" pitchFamily="34" charset="0"/>
                <a:ea typeface="Calibri" pitchFamily="34" charset="-122"/>
                <a:cs typeface="Calibri" pitchFamily="34" charset="-120"/>
              </a:rPr>
              <a:t>HOW REDMOND GOT ITS NAME!</a:t>
            </a:r>
            <a:endParaRPr lang="en-US" sz="1000" dirty="0"/>
          </a:p>
        </p:txBody>
      </p:sp>
      <p:sp>
        <p:nvSpPr>
          <p:cNvPr id="21" name="Text 18"/>
          <p:cNvSpPr/>
          <p:nvPr/>
        </p:nvSpPr>
        <p:spPr>
          <a:xfrm>
            <a:off x="868680" y="4956048"/>
            <a:ext cx="3291840" cy="365760"/>
          </a:xfrm>
          <a:prstGeom prst="rect">
            <a:avLst/>
          </a:prstGeom>
          <a:noFill/>
          <a:ln/>
        </p:spPr>
        <p:txBody>
          <a:bodyPr wrap="square" rtlCol="0" anchor="ctr"/>
          <a:lstStyle/>
          <a:p>
            <a:pPr marL="0" indent="0">
              <a:buNone/>
            </a:pPr>
            <a:r>
              <a:rPr lang="en-US" sz="1600" b="1" dirty="0">
                <a:solidFill>
                  <a:srgbClr val="564E4E"/>
                </a:solidFill>
                <a:latin typeface="Cambria" pitchFamily="34" charset="0"/>
                <a:ea typeface="Cambria" pitchFamily="34" charset="-122"/>
                <a:cs typeface="Cambria" pitchFamily="34" charset="-120"/>
              </a:rPr>
              <a:t>Salmonberg</a:t>
            </a:r>
            <a:endParaRPr lang="en-US" sz="1600" dirty="0"/>
          </a:p>
        </p:txBody>
      </p:sp>
      <p:sp>
        <p:nvSpPr>
          <p:cNvPr id="22" name="Text 19"/>
          <p:cNvSpPr/>
          <p:nvPr/>
        </p:nvSpPr>
        <p:spPr>
          <a:xfrm>
            <a:off x="868680" y="5312664"/>
            <a:ext cx="3291840" cy="365760"/>
          </a:xfrm>
          <a:prstGeom prst="rect">
            <a:avLst/>
          </a:prstGeom>
          <a:noFill/>
          <a:ln/>
        </p:spPr>
        <p:txBody>
          <a:bodyPr wrap="square" rtlCol="0" anchor="ctr"/>
          <a:lstStyle/>
          <a:p>
            <a:pPr marL="0" indent="0">
              <a:buNone/>
            </a:pPr>
            <a:r>
              <a:rPr lang="en-US" sz="1400" i="1" dirty="0">
                <a:solidFill>
                  <a:srgbClr val="6E6260"/>
                </a:solidFill>
                <a:latin typeface="Calibri" pitchFamily="34" charset="0"/>
                <a:ea typeface="Calibri" pitchFamily="34" charset="-122"/>
                <a:cs typeface="Calibri" pitchFamily="34" charset="-120"/>
              </a:rPr>
              <a:t>the salmon were that thick in the river</a:t>
            </a:r>
            <a:endParaRPr lang="en-US" sz="1400" dirty="0"/>
          </a:p>
        </p:txBody>
      </p:sp>
      <p:sp>
        <p:nvSpPr>
          <p:cNvPr id="23" name="Text 20"/>
          <p:cNvSpPr/>
          <p:nvPr/>
        </p:nvSpPr>
        <p:spPr>
          <a:xfrm>
            <a:off x="4069080" y="4974336"/>
            <a:ext cx="365760" cy="365760"/>
          </a:xfrm>
          <a:prstGeom prst="rect">
            <a:avLst/>
          </a:prstGeom>
          <a:noFill/>
          <a:ln/>
        </p:spPr>
        <p:txBody>
          <a:bodyPr wrap="square" rtlCol="0" anchor="ctr"/>
          <a:lstStyle/>
          <a:p>
            <a:pPr marL="0" indent="0" algn="ctr">
              <a:buNone/>
            </a:pPr>
            <a:r>
              <a:rPr lang="en-US" sz="1600" b="1" dirty="0">
                <a:solidFill>
                  <a:srgbClr val="7C5C3E"/>
                </a:solidFill>
                <a:latin typeface="Calibri" pitchFamily="34" charset="0"/>
                <a:ea typeface="Calibri" pitchFamily="34" charset="-122"/>
                <a:cs typeface="Calibri" pitchFamily="34" charset="-120"/>
              </a:rPr>
              <a:t>→</a:t>
            </a:r>
            <a:endParaRPr lang="en-US" sz="1600" dirty="0"/>
          </a:p>
        </p:txBody>
      </p:sp>
      <p:sp>
        <p:nvSpPr>
          <p:cNvPr id="24" name="Text 21"/>
          <p:cNvSpPr/>
          <p:nvPr/>
        </p:nvSpPr>
        <p:spPr>
          <a:xfrm>
            <a:off x="4480560" y="4956048"/>
            <a:ext cx="3291840" cy="365760"/>
          </a:xfrm>
          <a:prstGeom prst="rect">
            <a:avLst/>
          </a:prstGeom>
          <a:noFill/>
          <a:ln/>
        </p:spPr>
        <p:txBody>
          <a:bodyPr wrap="square" rtlCol="0" anchor="ctr"/>
          <a:lstStyle/>
          <a:p>
            <a:pPr marL="0" indent="0">
              <a:buNone/>
            </a:pPr>
            <a:r>
              <a:rPr lang="en-US" sz="1600" b="1" dirty="0">
                <a:solidFill>
                  <a:srgbClr val="564E4E"/>
                </a:solidFill>
                <a:latin typeface="Cambria" pitchFamily="34" charset="0"/>
                <a:ea typeface="Cambria" pitchFamily="34" charset="-122"/>
                <a:cs typeface="Cambria" pitchFamily="34" charset="-120"/>
              </a:rPr>
              <a:t>Melrose</a:t>
            </a:r>
            <a:endParaRPr lang="en-US" sz="1600" dirty="0"/>
          </a:p>
        </p:txBody>
      </p:sp>
      <p:sp>
        <p:nvSpPr>
          <p:cNvPr id="25" name="Text 22"/>
          <p:cNvSpPr/>
          <p:nvPr/>
        </p:nvSpPr>
        <p:spPr>
          <a:xfrm>
            <a:off x="4480560" y="5312664"/>
            <a:ext cx="3291840" cy="365760"/>
          </a:xfrm>
          <a:prstGeom prst="rect">
            <a:avLst/>
          </a:prstGeom>
          <a:noFill/>
          <a:ln/>
        </p:spPr>
        <p:txBody>
          <a:bodyPr wrap="square" rtlCol="0" anchor="ctr"/>
          <a:lstStyle/>
          <a:p>
            <a:pPr marL="0" indent="0">
              <a:buNone/>
            </a:pPr>
            <a:r>
              <a:rPr lang="en-US" sz="1400" i="1" dirty="0">
                <a:solidFill>
                  <a:srgbClr val="6E6260"/>
                </a:solidFill>
                <a:latin typeface="Calibri" pitchFamily="34" charset="0"/>
                <a:ea typeface="Calibri" pitchFamily="34" charset="-122"/>
                <a:cs typeface="Calibri" pitchFamily="34" charset="-120"/>
              </a:rPr>
              <a:t>after the Perrigos' inn</a:t>
            </a:r>
            <a:endParaRPr lang="en-US" sz="1400" dirty="0"/>
          </a:p>
        </p:txBody>
      </p:sp>
      <p:sp>
        <p:nvSpPr>
          <p:cNvPr id="26" name="Text 23"/>
          <p:cNvSpPr/>
          <p:nvPr/>
        </p:nvSpPr>
        <p:spPr>
          <a:xfrm>
            <a:off x="7680960" y="4974336"/>
            <a:ext cx="365760" cy="365760"/>
          </a:xfrm>
          <a:prstGeom prst="rect">
            <a:avLst/>
          </a:prstGeom>
          <a:noFill/>
          <a:ln/>
        </p:spPr>
        <p:txBody>
          <a:bodyPr wrap="square" rtlCol="0" anchor="ctr"/>
          <a:lstStyle/>
          <a:p>
            <a:pPr marL="0" indent="0" algn="ctr">
              <a:buNone/>
            </a:pPr>
            <a:r>
              <a:rPr lang="en-US" sz="1600" b="1" dirty="0">
                <a:solidFill>
                  <a:srgbClr val="7C5C3E"/>
                </a:solidFill>
                <a:latin typeface="Calibri" pitchFamily="34" charset="0"/>
                <a:ea typeface="Calibri" pitchFamily="34" charset="-122"/>
                <a:cs typeface="Calibri" pitchFamily="34" charset="-120"/>
              </a:rPr>
              <a:t>→</a:t>
            </a:r>
            <a:endParaRPr lang="en-US" sz="1600" dirty="0"/>
          </a:p>
        </p:txBody>
      </p:sp>
      <p:sp>
        <p:nvSpPr>
          <p:cNvPr id="27" name="Text 24"/>
          <p:cNvSpPr/>
          <p:nvPr/>
        </p:nvSpPr>
        <p:spPr>
          <a:xfrm>
            <a:off x="8092440" y="4956048"/>
            <a:ext cx="3291840" cy="365760"/>
          </a:xfrm>
          <a:prstGeom prst="rect">
            <a:avLst/>
          </a:prstGeom>
          <a:noFill/>
          <a:ln/>
        </p:spPr>
        <p:txBody>
          <a:bodyPr wrap="square" rtlCol="0" anchor="ctr"/>
          <a:lstStyle/>
          <a:p>
            <a:pPr marL="0" indent="0">
              <a:buNone/>
            </a:pPr>
            <a:r>
              <a:rPr lang="en-US" sz="1600" b="1" dirty="0">
                <a:solidFill>
                  <a:srgbClr val="564E4E"/>
                </a:solidFill>
                <a:latin typeface="Cambria" pitchFamily="34" charset="0"/>
                <a:ea typeface="Cambria" pitchFamily="34" charset="-122"/>
                <a:cs typeface="Cambria" pitchFamily="34" charset="-120"/>
              </a:rPr>
              <a:t>Redmond, 1883</a:t>
            </a:r>
            <a:endParaRPr lang="en-US" sz="1600" dirty="0"/>
          </a:p>
        </p:txBody>
      </p:sp>
      <p:sp>
        <p:nvSpPr>
          <p:cNvPr id="28" name="Text 25"/>
          <p:cNvSpPr/>
          <p:nvPr/>
        </p:nvSpPr>
        <p:spPr>
          <a:xfrm>
            <a:off x="8092440" y="5312664"/>
            <a:ext cx="3593592" cy="365760"/>
          </a:xfrm>
          <a:prstGeom prst="rect">
            <a:avLst/>
          </a:prstGeom>
          <a:noFill/>
          <a:ln/>
        </p:spPr>
        <p:txBody>
          <a:bodyPr wrap="square" rtlCol="0" anchor="ctr"/>
          <a:lstStyle/>
          <a:p>
            <a:pPr marL="0" indent="0">
              <a:buNone/>
            </a:pPr>
            <a:r>
              <a:rPr lang="en-US" sz="1400" i="1" dirty="0">
                <a:solidFill>
                  <a:srgbClr val="6E6260"/>
                </a:solidFill>
                <a:latin typeface="Calibri" pitchFamily="34" charset="0"/>
                <a:ea typeface="Calibri" pitchFamily="34" charset="-122"/>
                <a:cs typeface="Calibri" pitchFamily="34" charset="-120"/>
              </a:rPr>
              <a:t>after the postmaster petitioned to rename it</a:t>
            </a:r>
            <a:endParaRPr lang="en-US" sz="1400" dirty="0"/>
          </a:p>
        </p:txBody>
      </p:sp>
      <p:sp>
        <p:nvSpPr>
          <p:cNvPr id="29" name="Shape 26"/>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30" name="Text 27"/>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Question:  </a:t>
            </a:r>
            <a:r>
              <a:rPr lang="en-US" sz="1250" i="1" dirty="0">
                <a:solidFill>
                  <a:srgbClr val="564E4E"/>
                </a:solidFill>
                <a:latin typeface="Calibri" pitchFamily="34" charset="0"/>
                <a:ea typeface="Calibri" pitchFamily="34" charset="-122"/>
                <a:cs typeface="Calibri" pitchFamily="34" charset="-120"/>
              </a:rPr>
              <a:t>Whoever holds power names the place. Is that fair?</a:t>
            </a:r>
            <a:endParaRPr lang="en-US" sz="1250" dirty="0"/>
          </a:p>
        </p:txBody>
      </p:sp>
      <p:sp>
        <p:nvSpPr>
          <p:cNvPr id="32" name="Text 2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7</a:t>
            </a:r>
            <a:endParaRPr lang="en-US" sz="900" dirty="0"/>
          </a:p>
        </p:txBody>
      </p:sp>
      <p:pic>
        <p:nvPicPr>
          <p:cNvPr id="33" name="Picture 32">
            <a:extLst>
              <a:ext uri="{FF2B5EF4-FFF2-40B4-BE49-F238E27FC236}">
                <a16:creationId xmlns:a16="http://schemas.microsoft.com/office/drawing/2014/main" id="{450908B2-9BB4-3B51-42B5-AD7C7159064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1753899" y="1778695"/>
            <a:ext cx="1263621" cy="1714313"/>
          </a:xfrm>
          <a:prstGeom prst="rect">
            <a:avLst/>
          </a:prstGeom>
        </p:spPr>
      </p:pic>
      <p:pic>
        <p:nvPicPr>
          <p:cNvPr id="34" name="Picture 33">
            <a:extLst>
              <a:ext uri="{FF2B5EF4-FFF2-40B4-BE49-F238E27FC236}">
                <a16:creationId xmlns:a16="http://schemas.microsoft.com/office/drawing/2014/main" id="{100CAFDE-DFDD-9967-9ADE-1869D65E78CE}"/>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37160" y="1859280"/>
            <a:ext cx="1463040" cy="1633728"/>
          </a:xfrm>
          <a:prstGeom prst="rect">
            <a:avLst/>
          </a:prstGeom>
        </p:spPr>
      </p:pic>
      <p:sp>
        <p:nvSpPr>
          <p:cNvPr id="35"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6"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rPr>
              <a:t>Early Families Part 2</a:t>
            </a:r>
            <a:endParaRPr lang="en-US" sz="2500" dirty="0"/>
          </a:p>
        </p:txBody>
      </p:sp>
      <p:sp>
        <p:nvSpPr>
          <p:cNvPr id="7" name="Shape 5"/>
          <p:cNvSpPr/>
          <p:nvPr/>
        </p:nvSpPr>
        <p:spPr>
          <a:xfrm>
            <a:off x="548640" y="1325880"/>
            <a:ext cx="3991356" cy="2331720"/>
          </a:xfrm>
          <a:prstGeom prst="roundRect">
            <a:avLst>
              <a:gd name="adj" fmla="val 2353"/>
            </a:avLst>
          </a:prstGeom>
          <a:solidFill>
            <a:srgbClr val="F3F2ED"/>
          </a:solidFill>
          <a:ln/>
        </p:spPr>
        <p:txBody>
          <a:bodyPr/>
          <a:lstStyle/>
          <a:p>
            <a:endParaRPr lang="en-US"/>
          </a:p>
        </p:txBody>
      </p:sp>
      <p:sp>
        <p:nvSpPr>
          <p:cNvPr id="8" name="Text 6"/>
          <p:cNvSpPr/>
          <p:nvPr/>
        </p:nvSpPr>
        <p:spPr>
          <a:xfrm>
            <a:off x="768096" y="1472184"/>
            <a:ext cx="355244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The Popham and MacGregor Families</a:t>
            </a:r>
            <a:endParaRPr lang="en-US" dirty="0"/>
          </a:p>
        </p:txBody>
      </p:sp>
      <p:sp>
        <p:nvSpPr>
          <p:cNvPr id="9" name="Text 7"/>
          <p:cNvSpPr/>
          <p:nvPr/>
        </p:nvSpPr>
        <p:spPr>
          <a:xfrm>
            <a:off x="768096" y="2039112"/>
            <a:ext cx="3552444" cy="1051560"/>
          </a:xfrm>
          <a:prstGeom prst="rect">
            <a:avLst/>
          </a:prstGeom>
          <a:noFill/>
          <a:ln/>
        </p:spPr>
        <p:txBody>
          <a:bodyPr wrap="square" rtlCol="0" anchor="t"/>
          <a:lstStyle/>
          <a:p>
            <a:pPr marL="0" indent="0">
              <a:lnSpc>
                <a:spcPct val="112000"/>
              </a:lnSpc>
              <a:buNone/>
            </a:pPr>
            <a:r>
              <a:rPr lang="en-US" sz="1500" dirty="0">
                <a:solidFill>
                  <a:srgbClr val="564E4E"/>
                </a:solidFill>
                <a:latin typeface="Calibri" pitchFamily="34" charset="0"/>
                <a:ea typeface="Calibri" pitchFamily="34" charset="-122"/>
                <a:cs typeface="Calibri" pitchFamily="34" charset="-120"/>
              </a:rPr>
              <a:t>The first families to settle the Kirkland shore, just south of today's downtown.</a:t>
            </a:r>
            <a:endParaRPr lang="en-US" sz="1500" dirty="0"/>
          </a:p>
        </p:txBody>
      </p:sp>
      <p:sp>
        <p:nvSpPr>
          <p:cNvPr id="10" name="Text 8"/>
          <p:cNvSpPr/>
          <p:nvPr/>
        </p:nvSpPr>
        <p:spPr>
          <a:xfrm>
            <a:off x="768096" y="3127248"/>
            <a:ext cx="3552444" cy="402336"/>
          </a:xfrm>
          <a:prstGeom prst="rect">
            <a:avLst/>
          </a:prstGeom>
          <a:noFill/>
          <a:ln/>
        </p:spPr>
        <p:txBody>
          <a:bodyPr wrap="square" rtlCol="0" anchor="ctr"/>
          <a:lstStyle/>
          <a:p>
            <a:pPr marL="0" indent="0">
              <a:buNone/>
            </a:pPr>
            <a:endParaRPr lang="en-US" sz="1100" dirty="0"/>
          </a:p>
        </p:txBody>
      </p:sp>
      <p:sp>
        <p:nvSpPr>
          <p:cNvPr id="11" name="Shape 9"/>
          <p:cNvSpPr/>
          <p:nvPr/>
        </p:nvSpPr>
        <p:spPr>
          <a:xfrm>
            <a:off x="4814316" y="1325880"/>
            <a:ext cx="3991356" cy="2331720"/>
          </a:xfrm>
          <a:prstGeom prst="roundRect">
            <a:avLst>
              <a:gd name="adj" fmla="val 2353"/>
            </a:avLst>
          </a:prstGeom>
          <a:solidFill>
            <a:srgbClr val="F3F2ED"/>
          </a:solidFill>
          <a:ln/>
        </p:spPr>
        <p:txBody>
          <a:bodyPr/>
          <a:lstStyle/>
          <a:p>
            <a:endParaRPr lang="en-US"/>
          </a:p>
        </p:txBody>
      </p:sp>
      <p:sp>
        <p:nvSpPr>
          <p:cNvPr id="12" name="Text 10"/>
          <p:cNvSpPr/>
          <p:nvPr/>
        </p:nvSpPr>
        <p:spPr>
          <a:xfrm>
            <a:off x="5033772" y="1472184"/>
            <a:ext cx="3552444"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The Curtis Family</a:t>
            </a:r>
            <a:endParaRPr lang="en-US" dirty="0"/>
          </a:p>
        </p:txBody>
      </p:sp>
      <p:sp>
        <p:nvSpPr>
          <p:cNvPr id="13" name="Text 11"/>
          <p:cNvSpPr/>
          <p:nvPr/>
        </p:nvSpPr>
        <p:spPr>
          <a:xfrm>
            <a:off x="5033772" y="1837944"/>
            <a:ext cx="3552444" cy="1252728"/>
          </a:xfrm>
          <a:prstGeom prst="rect">
            <a:avLst/>
          </a:prstGeom>
          <a:noFill/>
          <a:ln/>
        </p:spPr>
        <p:txBody>
          <a:bodyPr wrap="square" rtlCol="0" anchor="t"/>
          <a:lstStyle/>
          <a:p>
            <a:pPr marL="0" indent="0">
              <a:lnSpc>
                <a:spcPct val="112000"/>
              </a:lnSpc>
              <a:buNone/>
            </a:pPr>
            <a:r>
              <a:rPr lang="en-US" sz="1500" dirty="0">
                <a:solidFill>
                  <a:srgbClr val="564E4E"/>
                </a:solidFill>
                <a:latin typeface="Calibri" pitchFamily="34" charset="0"/>
                <a:ea typeface="Calibri" pitchFamily="34" charset="-122"/>
                <a:cs typeface="Calibri" pitchFamily="34" charset="-120"/>
              </a:rPr>
              <a:t>Ran a boat landing at Houghton from 1883, one of very few docks on the east side of the lake. They built boats there as well as tying them up.</a:t>
            </a:r>
            <a:endParaRPr lang="en-US" sz="1500" dirty="0"/>
          </a:p>
        </p:txBody>
      </p:sp>
      <p:sp>
        <p:nvSpPr>
          <p:cNvPr id="15" name="Shape 13"/>
          <p:cNvSpPr/>
          <p:nvPr/>
        </p:nvSpPr>
        <p:spPr>
          <a:xfrm>
            <a:off x="9171432" y="1325880"/>
            <a:ext cx="2468880" cy="1874520"/>
          </a:xfrm>
          <a:prstGeom prst="roundRect">
            <a:avLst>
              <a:gd name="adj" fmla="val 1951"/>
            </a:avLst>
          </a:prstGeom>
          <a:solidFill>
            <a:srgbClr val="E4DFD2"/>
          </a:solidFill>
          <a:ln/>
        </p:spPr>
        <p:txBody>
          <a:bodyPr/>
          <a:lstStyle/>
          <a:p>
            <a:endParaRPr lang="en-US"/>
          </a:p>
        </p:txBody>
      </p:sp>
      <p:sp>
        <p:nvSpPr>
          <p:cNvPr id="17" name="Text 14"/>
          <p:cNvSpPr/>
          <p:nvPr/>
        </p:nvSpPr>
        <p:spPr>
          <a:xfrm>
            <a:off x="9171432" y="3255264"/>
            <a:ext cx="246888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Martin Monohon</a:t>
            </a:r>
            <a:endParaRPr lang="en-US" sz="1000" dirty="0"/>
          </a:p>
        </p:txBody>
      </p:sp>
      <p:sp>
        <p:nvSpPr>
          <p:cNvPr id="19" name="Shape 16"/>
          <p:cNvSpPr/>
          <p:nvPr/>
        </p:nvSpPr>
        <p:spPr>
          <a:xfrm>
            <a:off x="548640" y="3931920"/>
            <a:ext cx="11091672" cy="1783080"/>
          </a:xfrm>
          <a:prstGeom prst="roundRect">
            <a:avLst>
              <a:gd name="adj" fmla="val 3077"/>
            </a:avLst>
          </a:prstGeom>
          <a:solidFill>
            <a:srgbClr val="F3F2ED"/>
          </a:solidFill>
          <a:ln/>
        </p:spPr>
        <p:txBody>
          <a:bodyPr/>
          <a:lstStyle/>
          <a:p>
            <a:endParaRPr lang="en-US"/>
          </a:p>
        </p:txBody>
      </p:sp>
      <p:sp>
        <p:nvSpPr>
          <p:cNvPr id="20" name="Text 17"/>
          <p:cNvSpPr/>
          <p:nvPr/>
        </p:nvSpPr>
        <p:spPr>
          <a:xfrm>
            <a:off x="868680" y="4114800"/>
            <a:ext cx="7315200" cy="274320"/>
          </a:xfrm>
          <a:prstGeom prst="rect">
            <a:avLst/>
          </a:prstGeom>
          <a:noFill/>
          <a:ln/>
        </p:spPr>
        <p:txBody>
          <a:bodyPr wrap="square" rtlCol="0" anchor="ctr"/>
          <a:lstStyle/>
          <a:p>
            <a:pPr marL="0" indent="0">
              <a:buNone/>
            </a:pPr>
            <a:r>
              <a:rPr lang="en-US" b="1" kern="0" spc="80" dirty="0">
                <a:solidFill>
                  <a:srgbClr val="7C5C3E"/>
                </a:solidFill>
                <a:latin typeface="Calibri" pitchFamily="34" charset="0"/>
                <a:ea typeface="Calibri" pitchFamily="34" charset="-122"/>
                <a:cs typeface="Calibri" pitchFamily="34" charset="-120"/>
              </a:rPr>
              <a:t>MARTIN MONOHON</a:t>
            </a:r>
            <a:endParaRPr lang="en-US" dirty="0"/>
          </a:p>
        </p:txBody>
      </p:sp>
      <p:sp>
        <p:nvSpPr>
          <p:cNvPr id="21" name="Text 18"/>
          <p:cNvSpPr/>
          <p:nvPr/>
        </p:nvSpPr>
        <p:spPr>
          <a:xfrm>
            <a:off x="868680" y="4462272"/>
            <a:ext cx="7680960" cy="914400"/>
          </a:xfrm>
          <a:prstGeom prst="rect">
            <a:avLst/>
          </a:prstGeom>
          <a:noFill/>
          <a:ln/>
        </p:spPr>
        <p:txBody>
          <a:bodyPr wrap="square" rtlCol="0" anchor="ctr"/>
          <a:lstStyle/>
          <a:p>
            <a:pPr marL="0" indent="0">
              <a:lnSpc>
                <a:spcPct val="115000"/>
              </a:lnSpc>
              <a:buNone/>
            </a:pPr>
            <a:r>
              <a:rPr lang="en-US" sz="1500" dirty="0">
                <a:solidFill>
                  <a:srgbClr val="564E4E"/>
                </a:solidFill>
                <a:latin typeface="Calibri" pitchFamily="34" charset="0"/>
                <a:ea typeface="Calibri" pitchFamily="34" charset="-122"/>
                <a:cs typeface="Calibri" pitchFamily="34" charset="-120"/>
              </a:rPr>
              <a:t>The first permanent non-Native settler on the Sammamish plateau. He ran a ferry landing on Lake Sammamish, and in 1887 petitioned for one of the first roads up onto the plateau, providing the infrastructure for further growth of the Eastside</a:t>
            </a:r>
            <a:endParaRPr lang="en-US" sz="1500" dirty="0"/>
          </a:p>
        </p:txBody>
      </p:sp>
      <p:sp>
        <p:nvSpPr>
          <p:cNvPr id="26" name="Text 23"/>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8</a:t>
            </a:r>
            <a:endParaRPr lang="en-US" sz="900" dirty="0"/>
          </a:p>
        </p:txBody>
      </p:sp>
      <p:sp>
        <p:nvSpPr>
          <p:cNvPr id="3" name="TextBox 2">
            <a:extLst>
              <a:ext uri="{FF2B5EF4-FFF2-40B4-BE49-F238E27FC236}">
                <a16:creationId xmlns:a16="http://schemas.microsoft.com/office/drawing/2014/main" id="{66D0C284-38F4-17ED-4B42-AFDB69A46380}"/>
              </a:ext>
            </a:extLst>
          </p:cNvPr>
          <p:cNvSpPr txBox="1"/>
          <p:nvPr/>
        </p:nvSpPr>
        <p:spPr>
          <a:xfrm>
            <a:off x="9717559" y="1886557"/>
            <a:ext cx="1376625" cy="646331"/>
          </a:xfrm>
          <a:prstGeom prst="rect">
            <a:avLst/>
          </a:prstGeom>
          <a:noFill/>
        </p:spPr>
        <p:txBody>
          <a:bodyPr wrap="square" rtlCol="0">
            <a:spAutoFit/>
          </a:bodyPr>
          <a:lstStyle/>
          <a:p>
            <a:r>
              <a:rPr lang="en-US" dirty="0"/>
              <a:t>IMAGE WILL GO HERE</a:t>
            </a:r>
          </a:p>
        </p:txBody>
      </p:sp>
      <p:sp>
        <p:nvSpPr>
          <p:cNvPr id="27"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8"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3048" y="-23714"/>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Mills</a:t>
            </a:r>
            <a:endParaRPr lang="en-US" sz="2500" dirty="0"/>
          </a:p>
        </p:txBody>
      </p:sp>
      <p:sp>
        <p:nvSpPr>
          <p:cNvPr id="5" name="Text 6">
            <a:extLst>
              <a:ext uri="{FF2B5EF4-FFF2-40B4-BE49-F238E27FC236}">
                <a16:creationId xmlns:a16="http://schemas.microsoft.com/office/drawing/2014/main" id="{137C30C4-544E-623A-9B43-6F41791B23BC}"/>
              </a:ext>
            </a:extLst>
          </p:cNvPr>
          <p:cNvSpPr/>
          <p:nvPr/>
        </p:nvSpPr>
        <p:spPr>
          <a:xfrm>
            <a:off x="548639" y="3402272"/>
            <a:ext cx="3318001"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CAMPBELL MILL, REDMOND</a:t>
            </a:r>
            <a:endParaRPr lang="en-US" dirty="0"/>
          </a:p>
        </p:txBody>
      </p:sp>
      <p:sp>
        <p:nvSpPr>
          <p:cNvPr id="6" name="Text 7">
            <a:extLst>
              <a:ext uri="{FF2B5EF4-FFF2-40B4-BE49-F238E27FC236}">
                <a16:creationId xmlns:a16="http://schemas.microsoft.com/office/drawing/2014/main" id="{68D66496-A2EC-1D2A-ABEB-A3C6A5A0E701}"/>
              </a:ext>
            </a:extLst>
          </p:cNvPr>
          <p:cNvSpPr/>
          <p:nvPr/>
        </p:nvSpPr>
        <p:spPr>
          <a:xfrm>
            <a:off x="548639" y="3927700"/>
            <a:ext cx="3075432" cy="2212848"/>
          </a:xfrm>
          <a:prstGeom prst="rect">
            <a:avLst/>
          </a:prstGeom>
          <a:noFill/>
          <a:ln/>
        </p:spPr>
        <p:txBody>
          <a:bodyPr wrap="square" rtlCol="0" anchor="t"/>
          <a:lstStyle/>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Opened 1905 in a company town called Campton on Lake Sammamish.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Sixteen miles of track ran into the woods.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Bunkhouses were built on rail-car frames so they could be dragged to wherever the cutting was.</a:t>
            </a:r>
            <a:endParaRPr lang="en-US" sz="1400" dirty="0"/>
          </a:p>
        </p:txBody>
      </p:sp>
      <p:sp>
        <p:nvSpPr>
          <p:cNvPr id="10" name="Text 10">
            <a:extLst>
              <a:ext uri="{FF2B5EF4-FFF2-40B4-BE49-F238E27FC236}">
                <a16:creationId xmlns:a16="http://schemas.microsoft.com/office/drawing/2014/main" id="{A65316B5-E73D-D139-C51E-02C05CBC3222}"/>
              </a:ext>
            </a:extLst>
          </p:cNvPr>
          <p:cNvSpPr/>
          <p:nvPr/>
        </p:nvSpPr>
        <p:spPr>
          <a:xfrm>
            <a:off x="4392168" y="3335249"/>
            <a:ext cx="3075432" cy="321648"/>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MONOHON, SAMMAMISH</a:t>
            </a:r>
            <a:endParaRPr lang="en-US" dirty="0"/>
          </a:p>
        </p:txBody>
      </p:sp>
      <p:sp>
        <p:nvSpPr>
          <p:cNvPr id="14" name="Text 11">
            <a:extLst>
              <a:ext uri="{FF2B5EF4-FFF2-40B4-BE49-F238E27FC236}">
                <a16:creationId xmlns:a16="http://schemas.microsoft.com/office/drawing/2014/main" id="{BA90F93C-4760-85DD-F0F0-53B3DFBCA6A5}"/>
              </a:ext>
            </a:extLst>
          </p:cNvPr>
          <p:cNvSpPr/>
          <p:nvPr/>
        </p:nvSpPr>
        <p:spPr>
          <a:xfrm>
            <a:off x="4392168" y="3948600"/>
            <a:ext cx="3075432" cy="2212848"/>
          </a:xfrm>
          <a:prstGeom prst="rect">
            <a:avLst/>
          </a:prstGeom>
          <a:noFill/>
          <a:ln/>
        </p:spPr>
        <p:txBody>
          <a:bodyPr wrap="square" rtlCol="0" anchor="t"/>
          <a:lstStyle/>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A full mill town on the lake's southeast shore.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Twenty homes by 1906; 300 people by 1911, with a depot, a hotel, a meeting hall, and a post office holding 125 letter boxes.</a:t>
            </a:r>
            <a:endParaRPr lang="en-US" sz="1400" dirty="0"/>
          </a:p>
        </p:txBody>
      </p:sp>
      <p:sp>
        <p:nvSpPr>
          <p:cNvPr id="18" name="Text 14">
            <a:extLst>
              <a:ext uri="{FF2B5EF4-FFF2-40B4-BE49-F238E27FC236}">
                <a16:creationId xmlns:a16="http://schemas.microsoft.com/office/drawing/2014/main" id="{41F17852-AD30-336F-ACD9-34B0C8EF65C7}"/>
              </a:ext>
            </a:extLst>
          </p:cNvPr>
          <p:cNvSpPr/>
          <p:nvPr/>
        </p:nvSpPr>
        <p:spPr>
          <a:xfrm>
            <a:off x="8116824" y="3303446"/>
            <a:ext cx="3221736" cy="457200"/>
          </a:xfrm>
          <a:prstGeom prst="rect">
            <a:avLst/>
          </a:prstGeom>
          <a:noFill/>
          <a:ln/>
        </p:spPr>
        <p:txBody>
          <a:bodyPr wrap="square" rtlCol="0" anchor="t"/>
          <a:lstStyle/>
          <a:p>
            <a:pPr marL="0" indent="0">
              <a:buNone/>
            </a:pPr>
            <a:r>
              <a:rPr lang="en-US" b="1" kern="0" spc="60" dirty="0">
                <a:solidFill>
                  <a:srgbClr val="7C5C3E"/>
                </a:solidFill>
                <a:latin typeface="Calibri" pitchFamily="34" charset="0"/>
                <a:ea typeface="Calibri" pitchFamily="34" charset="-122"/>
                <a:cs typeface="Calibri" pitchFamily="34" charset="-120"/>
              </a:rPr>
              <a:t>WEBER POINT, SAMMAMISH</a:t>
            </a:r>
            <a:endParaRPr lang="en-US" dirty="0"/>
          </a:p>
        </p:txBody>
      </p:sp>
      <p:sp>
        <p:nvSpPr>
          <p:cNvPr id="19" name="Text 15">
            <a:extLst>
              <a:ext uri="{FF2B5EF4-FFF2-40B4-BE49-F238E27FC236}">
                <a16:creationId xmlns:a16="http://schemas.microsoft.com/office/drawing/2014/main" id="{4276A15B-515D-7FE8-36F8-DE26514DC985}"/>
              </a:ext>
            </a:extLst>
          </p:cNvPr>
          <p:cNvSpPr/>
          <p:nvPr/>
        </p:nvSpPr>
        <p:spPr>
          <a:xfrm>
            <a:off x="8189976" y="3948600"/>
            <a:ext cx="3075432" cy="2212848"/>
          </a:xfrm>
          <a:prstGeom prst="rect">
            <a:avLst/>
          </a:prstGeom>
          <a:noFill/>
          <a:ln/>
        </p:spPr>
        <p:txBody>
          <a:bodyPr wrap="square" rtlCol="0" anchor="t"/>
          <a:lstStyle/>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Joseph Weber started the Lake Sammamish Shingle Company here in September 1901, and a second shingle mill followed. </a:t>
            </a:r>
          </a:p>
          <a:p>
            <a:pPr marL="285750" indent="-285750">
              <a:lnSpc>
                <a:spcPct val="112000"/>
              </a:lnSpc>
              <a:buFontTx/>
              <a:buChar char="-"/>
            </a:pPr>
            <a:r>
              <a:rPr lang="en-US" sz="1400" dirty="0">
                <a:solidFill>
                  <a:srgbClr val="564E4E"/>
                </a:solidFill>
                <a:latin typeface="Calibri" pitchFamily="34" charset="0"/>
                <a:ea typeface="Calibri" pitchFamily="34" charset="-122"/>
                <a:cs typeface="Calibri" pitchFamily="34" charset="-120"/>
              </a:rPr>
              <a:t>Shingles were incredibly important due to the rapidly increasing population</a:t>
            </a:r>
            <a:endParaRPr lang="en-US" sz="1400" dirty="0"/>
          </a:p>
        </p:txBody>
      </p:sp>
      <p:sp>
        <p:nvSpPr>
          <p:cNvPr id="20" name="TextBox 19">
            <a:extLst>
              <a:ext uri="{FF2B5EF4-FFF2-40B4-BE49-F238E27FC236}">
                <a16:creationId xmlns:a16="http://schemas.microsoft.com/office/drawing/2014/main" id="{0AD1498E-B979-4B2F-1C7D-C3889C18D4C9}"/>
              </a:ext>
            </a:extLst>
          </p:cNvPr>
          <p:cNvSpPr txBox="1"/>
          <p:nvPr/>
        </p:nvSpPr>
        <p:spPr>
          <a:xfrm>
            <a:off x="548639" y="1518721"/>
            <a:ext cx="7476543" cy="923330"/>
          </a:xfrm>
          <a:prstGeom prst="rect">
            <a:avLst/>
          </a:prstGeom>
          <a:noFill/>
        </p:spPr>
        <p:txBody>
          <a:bodyPr wrap="square" rtlCol="0">
            <a:spAutoFit/>
          </a:bodyPr>
          <a:lstStyle/>
          <a:p>
            <a:r>
              <a:rPr lang="en-US" dirty="0"/>
              <a:t>- Mills were incredibly important to society during the late 19</a:t>
            </a:r>
            <a:r>
              <a:rPr lang="en-US" baseline="30000" dirty="0"/>
              <a:t>th</a:t>
            </a:r>
            <a:r>
              <a:rPr lang="en-US" dirty="0"/>
              <a:t> / early 20</a:t>
            </a:r>
            <a:r>
              <a:rPr lang="en-US" baseline="30000" dirty="0"/>
              <a:t>th</a:t>
            </a:r>
            <a:r>
              <a:rPr lang="en-US" dirty="0"/>
              <a:t> centuries because they processed raw materials at a large scale, and powered the Industrial Revolution in America</a:t>
            </a:r>
          </a:p>
        </p:txBody>
      </p:sp>
      <p:pic>
        <p:nvPicPr>
          <p:cNvPr id="21" name="Picture 20" descr="Cotton Mill Interior stock image | Look and Learn">
            <a:extLst>
              <a:ext uri="{FF2B5EF4-FFF2-40B4-BE49-F238E27FC236}">
                <a16:creationId xmlns:a16="http://schemas.microsoft.com/office/drawing/2014/main" id="{A3F9E036-EE26-4017-C268-89DC5F67B485}"/>
              </a:ext>
            </a:extLst>
          </p:cNvPr>
          <p:cNvPicPr>
            <a:picLocks noChangeAspect="1"/>
          </p:cNvPicPr>
          <p:nvPr/>
        </p:nvPicPr>
        <p:blipFill>
          <a:blip r:embed="rId3"/>
          <a:stretch>
            <a:fillRect/>
          </a:stretch>
        </p:blipFill>
        <p:spPr>
          <a:xfrm>
            <a:off x="8605763" y="1183011"/>
            <a:ext cx="2397181" cy="1788521"/>
          </a:xfrm>
          <a:prstGeom prst="rect">
            <a:avLst/>
          </a:prstGeom>
        </p:spPr>
      </p:pic>
      <p:sp>
        <p:nvSpPr>
          <p:cNvPr id="22"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3"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a:effectLst/>
      </p:bgPr>
    </p:bg>
    <p:spTree>
      <p:nvGrpSpPr>
        <p:cNvPr id="1" name=""/>
        <p:cNvGrpSpPr/>
        <p:nvPr/>
      </p:nvGrpSpPr>
      <p:grpSpPr>
        <a:xfrm>
          <a:off x="0" y="0"/>
          <a:ext cx="0" cy="0"/>
          <a:chOff x="0" y="0"/>
          <a:chExt cx="0" cy="0"/>
        </a:xfrm>
      </p:grpSpPr>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CASE STUDY</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Monohon Mill — and the fire</a:t>
            </a:r>
            <a:endParaRPr lang="en-US" sz="2500" dirty="0"/>
          </a:p>
        </p:txBody>
      </p:sp>
      <p:sp>
        <p:nvSpPr>
          <p:cNvPr id="7" name="Shape 5"/>
          <p:cNvSpPr/>
          <p:nvPr/>
        </p:nvSpPr>
        <p:spPr>
          <a:xfrm>
            <a:off x="548640" y="1325880"/>
            <a:ext cx="5029200" cy="2331720"/>
          </a:xfrm>
          <a:prstGeom prst="roundRect">
            <a:avLst>
              <a:gd name="adj" fmla="val 1569"/>
            </a:avLst>
          </a:prstGeom>
          <a:solidFill>
            <a:srgbClr val="E4DFD2"/>
          </a:solidFill>
          <a:ln/>
        </p:spPr>
        <p:txBody>
          <a:bodyPr/>
          <a:lstStyle/>
          <a:p>
            <a:endParaRPr lang="en-US"/>
          </a:p>
        </p:txBody>
      </p:sp>
      <p:pic>
        <p:nvPicPr>
          <p:cNvPr id="8" name="Image 0" descr="/home/claude/media/image14.jpeg"/>
          <p:cNvPicPr>
            <a:picLocks noChangeAspect="1"/>
          </p:cNvPicPr>
          <p:nvPr/>
        </p:nvPicPr>
        <p:blipFill>
          <a:blip r:embed="rId3"/>
          <a:srcRect/>
          <a:stretch/>
        </p:blipFill>
        <p:spPr>
          <a:xfrm>
            <a:off x="548640" y="1325880"/>
            <a:ext cx="5029200" cy="2331720"/>
          </a:xfrm>
          <a:prstGeom prst="rect">
            <a:avLst/>
          </a:prstGeom>
        </p:spPr>
      </p:pic>
      <p:sp>
        <p:nvSpPr>
          <p:cNvPr id="9" name="Text 6"/>
          <p:cNvSpPr/>
          <p:nvPr/>
        </p:nvSpPr>
        <p:spPr>
          <a:xfrm>
            <a:off x="548640" y="3712464"/>
            <a:ext cx="502920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Monohon Mill, Lake Sammamish, about 1906</a:t>
            </a:r>
            <a:endParaRPr lang="en-US" sz="1000" dirty="0"/>
          </a:p>
        </p:txBody>
      </p:sp>
      <p:sp>
        <p:nvSpPr>
          <p:cNvPr id="10" name="Text 7"/>
          <p:cNvSpPr/>
          <p:nvPr/>
        </p:nvSpPr>
        <p:spPr>
          <a:xfrm>
            <a:off x="548640" y="3931920"/>
            <a:ext cx="5029200" cy="27432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Eastside Heritage Center</a:t>
            </a:r>
            <a:endParaRPr lang="en-US" sz="850" dirty="0"/>
          </a:p>
        </p:txBody>
      </p:sp>
      <p:sp>
        <p:nvSpPr>
          <p:cNvPr id="11" name="Shape 8"/>
          <p:cNvSpPr/>
          <p:nvPr/>
        </p:nvSpPr>
        <p:spPr>
          <a:xfrm>
            <a:off x="5943600" y="1325880"/>
            <a:ext cx="5696712" cy="2926080"/>
          </a:xfrm>
          <a:prstGeom prst="roundRect">
            <a:avLst>
              <a:gd name="adj" fmla="val 1875"/>
            </a:avLst>
          </a:prstGeom>
          <a:solidFill>
            <a:srgbClr val="F3F2ED"/>
          </a:solidFill>
          <a:ln/>
        </p:spPr>
        <p:txBody>
          <a:bodyPr/>
          <a:lstStyle/>
          <a:p>
            <a:endParaRPr lang="en-US"/>
          </a:p>
        </p:txBody>
      </p:sp>
      <p:sp>
        <p:nvSpPr>
          <p:cNvPr id="12" name="Text 9"/>
          <p:cNvSpPr/>
          <p:nvPr/>
        </p:nvSpPr>
        <p:spPr>
          <a:xfrm>
            <a:off x="6236208" y="1600200"/>
            <a:ext cx="5111496" cy="380390"/>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120,000</a:t>
            </a:r>
            <a:endParaRPr lang="en-US" sz="3200" dirty="0"/>
          </a:p>
        </p:txBody>
      </p:sp>
      <p:sp>
        <p:nvSpPr>
          <p:cNvPr id="13" name="Text 10"/>
          <p:cNvSpPr/>
          <p:nvPr/>
        </p:nvSpPr>
        <p:spPr>
          <a:xfrm>
            <a:off x="6236208" y="1980590"/>
            <a:ext cx="5111496" cy="338938"/>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board feet of lumber, every single day</a:t>
            </a:r>
            <a:endParaRPr lang="en-US" sz="1050" dirty="0"/>
          </a:p>
        </p:txBody>
      </p:sp>
      <p:sp>
        <p:nvSpPr>
          <p:cNvPr id="14" name="Text 11"/>
          <p:cNvSpPr/>
          <p:nvPr/>
        </p:nvSpPr>
        <p:spPr>
          <a:xfrm>
            <a:off x="6236208" y="2392680"/>
            <a:ext cx="5111496" cy="380390"/>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20</a:t>
            </a:r>
            <a:endParaRPr lang="en-US" sz="3200" dirty="0"/>
          </a:p>
        </p:txBody>
      </p:sp>
      <p:sp>
        <p:nvSpPr>
          <p:cNvPr id="15" name="Text 12"/>
          <p:cNvSpPr/>
          <p:nvPr/>
        </p:nvSpPr>
        <p:spPr>
          <a:xfrm>
            <a:off x="6236208" y="2773070"/>
            <a:ext cx="5111496" cy="338938"/>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small houses' worth of lumber, daily</a:t>
            </a:r>
            <a:endParaRPr lang="en-US" sz="1050" dirty="0"/>
          </a:p>
        </p:txBody>
      </p:sp>
      <p:sp>
        <p:nvSpPr>
          <p:cNvPr id="16" name="Text 13"/>
          <p:cNvSpPr/>
          <p:nvPr/>
        </p:nvSpPr>
        <p:spPr>
          <a:xfrm>
            <a:off x="6236208" y="3185160"/>
            <a:ext cx="5111496" cy="380390"/>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300</a:t>
            </a:r>
            <a:endParaRPr lang="en-US" sz="3200" dirty="0"/>
          </a:p>
        </p:txBody>
      </p:sp>
      <p:sp>
        <p:nvSpPr>
          <p:cNvPr id="17" name="Text 14"/>
          <p:cNvSpPr/>
          <p:nvPr/>
        </p:nvSpPr>
        <p:spPr>
          <a:xfrm>
            <a:off x="6236208" y="3565550"/>
            <a:ext cx="5111496" cy="338938"/>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people living in the town by 1911</a:t>
            </a:r>
            <a:endParaRPr lang="en-US" sz="1050" dirty="0"/>
          </a:p>
        </p:txBody>
      </p:sp>
      <p:sp>
        <p:nvSpPr>
          <p:cNvPr id="18" name="Shape 15"/>
          <p:cNvSpPr/>
          <p:nvPr/>
        </p:nvSpPr>
        <p:spPr>
          <a:xfrm>
            <a:off x="548640" y="4526280"/>
            <a:ext cx="11091672" cy="1234440"/>
          </a:xfrm>
          <a:prstGeom prst="roundRect">
            <a:avLst>
              <a:gd name="adj" fmla="val 4444"/>
            </a:avLst>
          </a:prstGeom>
          <a:solidFill>
            <a:srgbClr val="1D3433"/>
          </a:solidFill>
          <a:ln/>
        </p:spPr>
        <p:txBody>
          <a:bodyPr/>
          <a:lstStyle/>
          <a:p>
            <a:endParaRPr lang="en-US"/>
          </a:p>
        </p:txBody>
      </p:sp>
      <p:sp>
        <p:nvSpPr>
          <p:cNvPr id="19" name="Text 16"/>
          <p:cNvSpPr/>
          <p:nvPr/>
        </p:nvSpPr>
        <p:spPr>
          <a:xfrm>
            <a:off x="914400" y="4709160"/>
            <a:ext cx="2377440" cy="411480"/>
          </a:xfrm>
          <a:prstGeom prst="rect">
            <a:avLst/>
          </a:prstGeom>
          <a:noFill/>
          <a:ln/>
        </p:spPr>
        <p:txBody>
          <a:bodyPr wrap="square" rtlCol="0" anchor="ctr"/>
          <a:lstStyle/>
          <a:p>
            <a:pPr marL="0" indent="0">
              <a:buNone/>
            </a:pPr>
            <a:r>
              <a:rPr lang="en-US" sz="2000" b="1" dirty="0">
                <a:solidFill>
                  <a:srgbClr val="B8A189"/>
                </a:solidFill>
                <a:latin typeface="Cambria" pitchFamily="34" charset="0"/>
                <a:ea typeface="Cambria" pitchFamily="34" charset="-122"/>
                <a:cs typeface="Cambria" pitchFamily="34" charset="-120"/>
              </a:rPr>
              <a:t>26 JUNE 1925</a:t>
            </a:r>
            <a:endParaRPr lang="en-US" sz="2000" dirty="0"/>
          </a:p>
        </p:txBody>
      </p:sp>
      <p:sp>
        <p:nvSpPr>
          <p:cNvPr id="20" name="Text 17"/>
          <p:cNvSpPr/>
          <p:nvPr/>
        </p:nvSpPr>
        <p:spPr>
          <a:xfrm>
            <a:off x="3474720" y="4690872"/>
            <a:ext cx="7863840" cy="960120"/>
          </a:xfrm>
          <a:prstGeom prst="rect">
            <a:avLst/>
          </a:prstGeom>
          <a:noFill/>
          <a:ln/>
        </p:spPr>
        <p:txBody>
          <a:bodyPr wrap="square" rtlCol="0" anchor="ctr"/>
          <a:lstStyle/>
          <a:p>
            <a:pPr marL="0" indent="0">
              <a:lnSpc>
                <a:spcPct val="115000"/>
              </a:lnSpc>
              <a:buNone/>
            </a:pPr>
            <a:r>
              <a:rPr lang="en-US" sz="1500" dirty="0">
                <a:solidFill>
                  <a:srgbClr val="FFFFFF"/>
                </a:solidFill>
                <a:latin typeface="Calibri" pitchFamily="34" charset="0"/>
                <a:ea typeface="Calibri" pitchFamily="34" charset="-122"/>
                <a:cs typeface="Calibri" pitchFamily="34" charset="-120"/>
              </a:rPr>
              <a:t>A fire started in the sawmill and destroyed the town. All that was left standing was a steel sawdust burner, ten company houses, and the horse barn. Although the mills were crucial to development, they were fragile, tinder waiting to burn.</a:t>
            </a:r>
            <a:endParaRPr lang="en-US" sz="1500" dirty="0"/>
          </a:p>
        </p:txBody>
      </p:sp>
      <p:sp>
        <p:nvSpPr>
          <p:cNvPr id="24" name="Text 2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10</a:t>
            </a:r>
            <a:endParaRPr lang="en-US" sz="900" dirty="0"/>
          </a:p>
        </p:txBody>
      </p:sp>
      <p:sp>
        <p:nvSpPr>
          <p:cNvPr id="25" name="Shape 19">
            <a:extLst>
              <a:ext uri="{FF2B5EF4-FFF2-40B4-BE49-F238E27FC236}">
                <a16:creationId xmlns:a16="http://schemas.microsoft.com/office/drawing/2014/main" id="{996B1467-74C2-2B17-97FB-B866A08385FC}"/>
              </a:ext>
            </a:extLst>
          </p:cNvPr>
          <p:cNvSpPr/>
          <p:nvPr/>
        </p:nvSpPr>
        <p:spPr>
          <a:xfrm>
            <a:off x="548640" y="5870448"/>
            <a:ext cx="11091672" cy="566928"/>
          </a:xfrm>
          <a:prstGeom prst="roundRect">
            <a:avLst>
              <a:gd name="adj" fmla="val 9677"/>
            </a:avLst>
          </a:prstGeom>
          <a:solidFill>
            <a:srgbClr val="E4DFD2"/>
          </a:solidFill>
          <a:ln/>
        </p:spPr>
        <p:txBody>
          <a:bodyPr/>
          <a:lstStyle/>
          <a:p>
            <a:r>
              <a:rPr lang="en-US" b="1" kern="0" spc="100" dirty="0">
                <a:solidFill>
                  <a:srgbClr val="855D5D"/>
                </a:solidFill>
                <a:latin typeface="Calibri" pitchFamily="34" charset="0"/>
                <a:ea typeface="Calibri" pitchFamily="34" charset="-122"/>
                <a:cs typeface="Calibri" pitchFamily="34" charset="-120"/>
              </a:rPr>
              <a:t>DISCUSS </a:t>
            </a:r>
            <a:r>
              <a:rPr lang="en-US" sz="1500" i="1" kern="0" spc="100" dirty="0">
                <a:latin typeface="Calibri" pitchFamily="34" charset="0"/>
                <a:ea typeface="Calibri" pitchFamily="34" charset="-122"/>
                <a:cs typeface="Calibri" pitchFamily="34" charset="-120"/>
              </a:rPr>
              <a:t>Why were fires so common in early structures?</a:t>
            </a:r>
            <a:endParaRPr lang="en-US" sz="1500" i="1" dirty="0"/>
          </a:p>
        </p:txBody>
      </p:sp>
      <p:sp>
        <p:nvSpPr>
          <p:cNvPr id="26" name="Shape 0">
            <a:extLst>
              <a:ext uri="{FF2B5EF4-FFF2-40B4-BE49-F238E27FC236}">
                <a16:creationId xmlns:a16="http://schemas.microsoft.com/office/drawing/2014/main" id="{C7448872-358C-C759-098A-B6183C774C2A}"/>
              </a:ext>
            </a:extLst>
          </p:cNvPr>
          <p:cNvSpPr/>
          <p:nvPr/>
        </p:nvSpPr>
        <p:spPr>
          <a:xfrm>
            <a:off x="0" y="0"/>
            <a:ext cx="12188952" cy="1024128"/>
          </a:xfrm>
          <a:prstGeom prst="rect">
            <a:avLst/>
          </a:prstGeom>
          <a:solidFill>
            <a:srgbClr val="7C5C3E"/>
          </a:solidFill>
          <a:ln/>
        </p:spPr>
        <p:txBody>
          <a:bodyPr/>
          <a:lstStyle/>
          <a:p>
            <a:endParaRPr lang="en-US" dirty="0"/>
          </a:p>
        </p:txBody>
      </p:sp>
      <p:sp>
        <p:nvSpPr>
          <p:cNvPr id="28" name="TextBox 27">
            <a:extLst>
              <a:ext uri="{FF2B5EF4-FFF2-40B4-BE49-F238E27FC236}">
                <a16:creationId xmlns:a16="http://schemas.microsoft.com/office/drawing/2014/main" id="{BA301C4F-4C3C-4ACC-7813-E9C72356FCB1}"/>
              </a:ext>
            </a:extLst>
          </p:cNvPr>
          <p:cNvSpPr txBox="1"/>
          <p:nvPr/>
        </p:nvSpPr>
        <p:spPr>
          <a:xfrm>
            <a:off x="425046" y="329184"/>
            <a:ext cx="6099348" cy="477054"/>
          </a:xfrm>
          <a:prstGeom prst="rect">
            <a:avLst/>
          </a:prstGeom>
          <a:noFill/>
        </p:spPr>
        <p:txBody>
          <a:bodyPr wrap="square">
            <a:spAutoFit/>
          </a:bodyPr>
          <a:lstStyle/>
          <a:p>
            <a:pPr marL="0" indent="0">
              <a:buNone/>
            </a:pPr>
            <a:r>
              <a:rPr lang="en-US" sz="2500" b="1" dirty="0">
                <a:solidFill>
                  <a:srgbClr val="FFFFFF"/>
                </a:solidFill>
                <a:latin typeface="Cambria" pitchFamily="34" charset="0"/>
                <a:ea typeface="Cambria" pitchFamily="34" charset="-122"/>
                <a:cs typeface="Cambria" pitchFamily="34" charset="-120"/>
              </a:rPr>
              <a:t>Spotlight: Monohon Mill </a:t>
            </a:r>
            <a:endParaRPr lang="en-US" sz="2500" dirty="0"/>
          </a:p>
        </p:txBody>
      </p:sp>
      <p:sp>
        <p:nvSpPr>
          <p:cNvPr id="29"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0"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Abandoned Steel Mill</a:t>
            </a:r>
            <a:endParaRPr lang="en-US" sz="2500" dirty="0"/>
          </a:p>
        </p:txBody>
      </p:sp>
      <p:sp>
        <p:nvSpPr>
          <p:cNvPr id="7" name="Text 5"/>
          <p:cNvSpPr/>
          <p:nvPr/>
        </p:nvSpPr>
        <p:spPr>
          <a:xfrm>
            <a:off x="221064" y="1920240"/>
            <a:ext cx="4716696" cy="4297680"/>
          </a:xfrm>
          <a:prstGeom prst="rect">
            <a:avLst/>
          </a:prstGeom>
          <a:noFill/>
          <a:ln/>
        </p:spPr>
        <p:txBody>
          <a:bodyPr wrap="square" rtlCol="0" anchor="t"/>
          <a:lstStyle/>
          <a:p>
            <a:pPr marL="285750" indent="-285750">
              <a:lnSpc>
                <a:spcPct val="116000"/>
              </a:lnSpc>
              <a:spcAft>
                <a:spcPts val="1300"/>
              </a:spcAft>
              <a:buFontTx/>
              <a:buChar char="-"/>
            </a:pPr>
            <a:r>
              <a:rPr lang="en-US" sz="1500" dirty="0">
                <a:solidFill>
                  <a:srgbClr val="564E4E"/>
                </a:solidFill>
                <a:latin typeface="Calibri" pitchFamily="34" charset="0"/>
                <a:ea typeface="Calibri" pitchFamily="34" charset="-122"/>
                <a:cs typeface="Calibri" pitchFamily="34" charset="-120"/>
              </a:rPr>
              <a:t>Peter Kirk came from England in 1886 to build a steel town. The mill never produced a single piece of steel.</a:t>
            </a:r>
            <a:endParaRPr lang="en-US" sz="1500" dirty="0"/>
          </a:p>
          <a:p>
            <a:pPr marL="285750" indent="-285750">
              <a:lnSpc>
                <a:spcPct val="116000"/>
              </a:lnSpc>
              <a:spcAft>
                <a:spcPts val="1300"/>
              </a:spcAft>
              <a:buFontTx/>
              <a:buChar char="-"/>
            </a:pPr>
            <a:r>
              <a:rPr lang="en-US" sz="1500" dirty="0">
                <a:solidFill>
                  <a:srgbClr val="564E4E"/>
                </a:solidFill>
                <a:latin typeface="Calibri" pitchFamily="34" charset="0"/>
                <a:ea typeface="Calibri" pitchFamily="34" charset="-122"/>
                <a:cs typeface="Calibri" pitchFamily="34" charset="-120"/>
              </a:rPr>
              <a:t>He planned a whole city with British street names. Steelworkers moved their families from Workington, England, for jobs there.</a:t>
            </a:r>
            <a:endParaRPr lang="en-US" sz="1500" dirty="0"/>
          </a:p>
          <a:p>
            <a:pPr marL="285750" indent="-285750">
              <a:lnSpc>
                <a:spcPct val="116000"/>
              </a:lnSpc>
              <a:spcAft>
                <a:spcPts val="1300"/>
              </a:spcAft>
              <a:buFontTx/>
              <a:buChar char="-"/>
            </a:pPr>
            <a:r>
              <a:rPr lang="en-US" sz="1500" b="1" dirty="0">
                <a:solidFill>
                  <a:srgbClr val="7C5C3E"/>
                </a:solidFill>
                <a:latin typeface="Calibri" pitchFamily="34" charset="0"/>
                <a:ea typeface="Calibri" pitchFamily="34" charset="-122"/>
                <a:cs typeface="Calibri" pitchFamily="34" charset="-120"/>
              </a:rPr>
              <a:t>Because Kirk was not a United States citizen, </a:t>
            </a:r>
            <a:r>
              <a:rPr lang="en-US" sz="1500" dirty="0">
                <a:solidFill>
                  <a:srgbClr val="564E4E"/>
                </a:solidFill>
                <a:latin typeface="Calibri" pitchFamily="34" charset="0"/>
                <a:ea typeface="Calibri" pitchFamily="34" charset="-122"/>
                <a:cs typeface="Calibri" pitchFamily="34" charset="-120"/>
              </a:rPr>
              <a:t>the Homestead Act would not let him buy land. His business partner bought it for him.</a:t>
            </a:r>
            <a:endParaRPr lang="en-US" sz="1500" dirty="0"/>
          </a:p>
          <a:p>
            <a:pPr marL="285750" indent="-285750">
              <a:lnSpc>
                <a:spcPct val="116000"/>
              </a:lnSpc>
              <a:spcAft>
                <a:spcPts val="1300"/>
              </a:spcAft>
              <a:buFontTx/>
              <a:buChar char="-"/>
            </a:pPr>
            <a:r>
              <a:rPr lang="en-US" sz="1500" dirty="0">
                <a:solidFill>
                  <a:srgbClr val="564E4E"/>
                </a:solidFill>
                <a:latin typeface="Calibri" pitchFamily="34" charset="0"/>
                <a:ea typeface="Calibri" pitchFamily="34" charset="-122"/>
                <a:cs typeface="Calibri" pitchFamily="34" charset="-120"/>
              </a:rPr>
              <a:t>In 1893 the country hit serious money trouble. Investors pulled out, and the mill was abandoned half-built.</a:t>
            </a:r>
            <a:endParaRPr lang="en-US" sz="1500" dirty="0"/>
          </a:p>
        </p:txBody>
      </p:sp>
      <p:sp>
        <p:nvSpPr>
          <p:cNvPr id="8" name="Shape 6"/>
          <p:cNvSpPr/>
          <p:nvPr/>
        </p:nvSpPr>
        <p:spPr>
          <a:xfrm>
            <a:off x="7754112" y="1463040"/>
            <a:ext cx="3657600" cy="4297680"/>
          </a:xfrm>
          <a:prstGeom prst="roundRect">
            <a:avLst>
              <a:gd name="adj" fmla="val 1500"/>
            </a:avLst>
          </a:prstGeom>
          <a:solidFill>
            <a:srgbClr val="F3F2ED"/>
          </a:solidFill>
          <a:ln/>
        </p:spPr>
        <p:txBody>
          <a:bodyPr/>
          <a:lstStyle/>
          <a:p>
            <a:endParaRPr lang="en-US"/>
          </a:p>
        </p:txBody>
      </p:sp>
      <p:sp>
        <p:nvSpPr>
          <p:cNvPr id="9" name="Shape 7"/>
          <p:cNvSpPr/>
          <p:nvPr/>
        </p:nvSpPr>
        <p:spPr>
          <a:xfrm>
            <a:off x="8485632" y="1783080"/>
            <a:ext cx="0" cy="3429000"/>
          </a:xfrm>
          <a:prstGeom prst="line">
            <a:avLst/>
          </a:prstGeom>
          <a:noFill/>
          <a:ln w="19050">
            <a:solidFill>
              <a:srgbClr val="7C5C3E"/>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7C5C3E"/>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1886</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Kirk arrives from England</a:t>
            </a:r>
            <a:endParaRPr lang="en-US" sz="1000" dirty="0"/>
          </a:p>
        </p:txBody>
      </p:sp>
      <p:sp>
        <p:nvSpPr>
          <p:cNvPr id="13" name="Shape 11"/>
          <p:cNvSpPr/>
          <p:nvPr/>
        </p:nvSpPr>
        <p:spPr>
          <a:xfrm>
            <a:off x="8417052" y="2523744"/>
            <a:ext cx="137160" cy="137160"/>
          </a:xfrm>
          <a:prstGeom prst="ellipse">
            <a:avLst/>
          </a:prstGeom>
          <a:solidFill>
            <a:srgbClr val="7C5C3E"/>
          </a:solidFill>
          <a:ln w="19050">
            <a:solidFill>
              <a:srgbClr val="F3F2ED"/>
            </a:solidFill>
            <a:prstDash val="solid"/>
          </a:ln>
        </p:spPr>
        <p:txBody>
          <a:bodyPr/>
          <a:lstStyle/>
          <a:p>
            <a:endParaRPr lang="en-US"/>
          </a:p>
        </p:txBody>
      </p:sp>
      <p:sp>
        <p:nvSpPr>
          <p:cNvPr id="14" name="Text 12"/>
          <p:cNvSpPr/>
          <p:nvPr/>
        </p:nvSpPr>
        <p:spPr>
          <a:xfrm>
            <a:off x="8723376" y="2404872"/>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1888–92</a:t>
            </a:r>
            <a:endParaRPr lang="en-US" sz="1200" dirty="0"/>
          </a:p>
        </p:txBody>
      </p:sp>
      <p:sp>
        <p:nvSpPr>
          <p:cNvPr id="15" name="Text 13"/>
          <p:cNvSpPr/>
          <p:nvPr/>
        </p:nvSpPr>
        <p:spPr>
          <a:xfrm>
            <a:off x="8723376" y="2651760"/>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Town platted, houses built, families arrive from Workington</a:t>
            </a:r>
            <a:endParaRPr lang="en-US" sz="1000" dirty="0"/>
          </a:p>
        </p:txBody>
      </p:sp>
      <p:sp>
        <p:nvSpPr>
          <p:cNvPr id="16" name="Shape 14"/>
          <p:cNvSpPr/>
          <p:nvPr/>
        </p:nvSpPr>
        <p:spPr>
          <a:xfrm>
            <a:off x="8417052" y="3218688"/>
            <a:ext cx="137160" cy="137160"/>
          </a:xfrm>
          <a:prstGeom prst="ellipse">
            <a:avLst/>
          </a:prstGeom>
          <a:solidFill>
            <a:srgbClr val="7C5C3E"/>
          </a:solidFill>
          <a:ln w="19050">
            <a:solidFill>
              <a:srgbClr val="F3F2ED"/>
            </a:solidFill>
            <a:prstDash val="solid"/>
          </a:ln>
        </p:spPr>
        <p:txBody>
          <a:bodyPr/>
          <a:lstStyle/>
          <a:p>
            <a:endParaRPr lang="en-US"/>
          </a:p>
        </p:txBody>
      </p:sp>
      <p:sp>
        <p:nvSpPr>
          <p:cNvPr id="17" name="Text 15"/>
          <p:cNvSpPr/>
          <p:nvPr/>
        </p:nvSpPr>
        <p:spPr>
          <a:xfrm>
            <a:off x="8723376" y="3099816"/>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1892</a:t>
            </a:r>
            <a:endParaRPr lang="en-US" sz="1200" dirty="0"/>
          </a:p>
        </p:txBody>
      </p:sp>
      <p:sp>
        <p:nvSpPr>
          <p:cNvPr id="18" name="Text 16"/>
          <p:cNvSpPr/>
          <p:nvPr/>
        </p:nvSpPr>
        <p:spPr>
          <a:xfrm>
            <a:off x="8723376" y="3346704"/>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Mill completed</a:t>
            </a:r>
            <a:endParaRPr lang="en-US" sz="1000" dirty="0"/>
          </a:p>
        </p:txBody>
      </p:sp>
      <p:sp>
        <p:nvSpPr>
          <p:cNvPr id="19" name="Shape 17"/>
          <p:cNvSpPr/>
          <p:nvPr/>
        </p:nvSpPr>
        <p:spPr>
          <a:xfrm>
            <a:off x="8417052" y="3913632"/>
            <a:ext cx="137160" cy="137160"/>
          </a:xfrm>
          <a:prstGeom prst="ellipse">
            <a:avLst/>
          </a:prstGeom>
          <a:solidFill>
            <a:srgbClr val="7C5C3E"/>
          </a:solidFill>
          <a:ln w="19050">
            <a:solidFill>
              <a:srgbClr val="F3F2ED"/>
            </a:solidFill>
            <a:prstDash val="solid"/>
          </a:ln>
        </p:spPr>
        <p:txBody>
          <a:bodyPr/>
          <a:lstStyle/>
          <a:p>
            <a:endParaRPr lang="en-US"/>
          </a:p>
        </p:txBody>
      </p:sp>
      <p:sp>
        <p:nvSpPr>
          <p:cNvPr id="20" name="Text 18"/>
          <p:cNvSpPr/>
          <p:nvPr/>
        </p:nvSpPr>
        <p:spPr>
          <a:xfrm>
            <a:off x="8723376" y="3794760"/>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1893</a:t>
            </a:r>
            <a:endParaRPr lang="en-US" sz="1200" dirty="0"/>
          </a:p>
        </p:txBody>
      </p:sp>
      <p:sp>
        <p:nvSpPr>
          <p:cNvPr id="21" name="Text 19"/>
          <p:cNvSpPr/>
          <p:nvPr/>
        </p:nvSpPr>
        <p:spPr>
          <a:xfrm>
            <a:off x="8723376" y="4041648"/>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National financial panic; investors withdraw</a:t>
            </a:r>
            <a:endParaRPr lang="en-US" sz="1000" dirty="0"/>
          </a:p>
        </p:txBody>
      </p:sp>
      <p:sp>
        <p:nvSpPr>
          <p:cNvPr id="22" name="Shape 20"/>
          <p:cNvSpPr/>
          <p:nvPr/>
        </p:nvSpPr>
        <p:spPr>
          <a:xfrm>
            <a:off x="8417052" y="4608576"/>
            <a:ext cx="137160" cy="137160"/>
          </a:xfrm>
          <a:prstGeom prst="ellipse">
            <a:avLst/>
          </a:prstGeom>
          <a:solidFill>
            <a:srgbClr val="7C5C3E"/>
          </a:solidFill>
          <a:ln w="19050">
            <a:solidFill>
              <a:srgbClr val="F3F2ED"/>
            </a:solidFill>
            <a:prstDash val="solid"/>
          </a:ln>
        </p:spPr>
        <p:txBody>
          <a:bodyPr/>
          <a:lstStyle/>
          <a:p>
            <a:endParaRPr lang="en-US"/>
          </a:p>
        </p:txBody>
      </p:sp>
      <p:sp>
        <p:nvSpPr>
          <p:cNvPr id="23" name="Text 21"/>
          <p:cNvSpPr/>
          <p:nvPr/>
        </p:nvSpPr>
        <p:spPr>
          <a:xfrm>
            <a:off x="8723376" y="4489704"/>
            <a:ext cx="278892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After</a:t>
            </a:r>
            <a:endParaRPr lang="en-US" sz="1200" dirty="0"/>
          </a:p>
        </p:txBody>
      </p:sp>
      <p:sp>
        <p:nvSpPr>
          <p:cNvPr id="24" name="Text 22"/>
          <p:cNvSpPr/>
          <p:nvPr/>
        </p:nvSpPr>
        <p:spPr>
          <a:xfrm>
            <a:off x="8723376" y="4736592"/>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Abandoned half-built. No steel ever made.</a:t>
            </a:r>
            <a:endParaRPr lang="en-US" sz="1000" dirty="0"/>
          </a:p>
        </p:txBody>
      </p:sp>
      <p:sp>
        <p:nvSpPr>
          <p:cNvPr id="28" name="Text 2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11</a:t>
            </a:r>
            <a:endParaRPr lang="en-US" sz="900" dirty="0"/>
          </a:p>
        </p:txBody>
      </p:sp>
      <p:pic>
        <p:nvPicPr>
          <p:cNvPr id="29" name="Picture 28" descr="Peter Kirk's 'Pittsburgh of the West” – Kirkland Heritage Society">
            <a:extLst>
              <a:ext uri="{FF2B5EF4-FFF2-40B4-BE49-F238E27FC236}">
                <a16:creationId xmlns:a16="http://schemas.microsoft.com/office/drawing/2014/main" id="{187CE1A0-0628-6435-CE57-26E7FA19CD52}"/>
              </a:ext>
            </a:extLst>
          </p:cNvPr>
          <p:cNvPicPr>
            <a:picLocks noChangeAspect="1"/>
          </p:cNvPicPr>
          <p:nvPr/>
        </p:nvPicPr>
        <p:blipFill>
          <a:blip r:embed="rId3"/>
          <a:stretch>
            <a:fillRect/>
          </a:stretch>
        </p:blipFill>
        <p:spPr>
          <a:xfrm>
            <a:off x="5065612" y="1951877"/>
            <a:ext cx="2404981" cy="2784715"/>
          </a:xfrm>
          <a:prstGeom prst="rect">
            <a:avLst/>
          </a:prstGeom>
        </p:spPr>
      </p:pic>
      <p:sp>
        <p:nvSpPr>
          <p:cNvPr id="30"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1"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Kirkland’s Other Ventures</a:t>
            </a:r>
            <a:endParaRPr lang="en-US" sz="2500" dirty="0"/>
          </a:p>
        </p:txBody>
      </p:sp>
      <p:sp>
        <p:nvSpPr>
          <p:cNvPr id="7" name="Shape 5"/>
          <p:cNvSpPr/>
          <p:nvPr/>
        </p:nvSpPr>
        <p:spPr>
          <a:xfrm>
            <a:off x="548640" y="1325880"/>
            <a:ext cx="3514344" cy="4391632"/>
          </a:xfrm>
          <a:prstGeom prst="roundRect">
            <a:avLst>
              <a:gd name="adj" fmla="val 1690"/>
            </a:avLst>
          </a:prstGeom>
          <a:solidFill>
            <a:srgbClr val="F3F2ED"/>
          </a:solidFill>
          <a:ln/>
        </p:spPr>
        <p:txBody>
          <a:bodyPr/>
          <a:lstStyle/>
          <a:p>
            <a:endParaRPr lang="en-US"/>
          </a:p>
        </p:txBody>
      </p:sp>
      <p:sp>
        <p:nvSpPr>
          <p:cNvPr id="8" name="Text 6"/>
          <p:cNvSpPr/>
          <p:nvPr/>
        </p:nvSpPr>
        <p:spPr>
          <a:xfrm>
            <a:off x="768096" y="1472184"/>
            <a:ext cx="3075432"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WOOL</a:t>
            </a:r>
            <a:endParaRPr lang="en-US" sz="1300" dirty="0"/>
          </a:p>
        </p:txBody>
      </p:sp>
      <p:sp>
        <p:nvSpPr>
          <p:cNvPr id="9" name="Text 7"/>
          <p:cNvSpPr/>
          <p:nvPr/>
        </p:nvSpPr>
        <p:spPr>
          <a:xfrm>
            <a:off x="768096" y="1837944"/>
            <a:ext cx="3075432" cy="2167128"/>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A woolen mill opened at Moss Bay in 1892, the first in Washington. It sold blankets and clothing to prospectors heading for the Alaska Gold Rush, and later to the military in the First World War.</a:t>
            </a:r>
            <a:endParaRPr lang="en-US" sz="1400" dirty="0"/>
          </a:p>
        </p:txBody>
      </p:sp>
      <p:sp>
        <p:nvSpPr>
          <p:cNvPr id="11" name="Shape 9"/>
          <p:cNvSpPr/>
          <p:nvPr/>
        </p:nvSpPr>
        <p:spPr>
          <a:xfrm>
            <a:off x="4337304" y="1325880"/>
            <a:ext cx="3514344" cy="4391632"/>
          </a:xfrm>
          <a:prstGeom prst="roundRect">
            <a:avLst>
              <a:gd name="adj" fmla="val 1690"/>
            </a:avLst>
          </a:prstGeom>
          <a:solidFill>
            <a:srgbClr val="F3F2ED"/>
          </a:solidFill>
          <a:ln/>
        </p:spPr>
        <p:txBody>
          <a:bodyPr/>
          <a:lstStyle/>
          <a:p>
            <a:endParaRPr lang="en-US"/>
          </a:p>
        </p:txBody>
      </p:sp>
      <p:sp>
        <p:nvSpPr>
          <p:cNvPr id="12" name="Text 10"/>
          <p:cNvSpPr/>
          <p:nvPr/>
        </p:nvSpPr>
        <p:spPr>
          <a:xfrm>
            <a:off x="4556760" y="1472184"/>
            <a:ext cx="3075432"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BRICKS</a:t>
            </a:r>
            <a:endParaRPr lang="en-US" sz="1300" dirty="0"/>
          </a:p>
        </p:txBody>
      </p:sp>
      <p:sp>
        <p:nvSpPr>
          <p:cNvPr id="13" name="Text 11"/>
          <p:cNvSpPr/>
          <p:nvPr/>
        </p:nvSpPr>
        <p:spPr>
          <a:xfrm>
            <a:off x="4556760" y="1837944"/>
            <a:ext cx="3075432" cy="2167128"/>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A brickworks was built to supply the steel mill and the new town. The most famous one that stands today is the Peter Kirk Building.</a:t>
            </a:r>
            <a:endParaRPr lang="en-US" sz="1400" dirty="0"/>
          </a:p>
        </p:txBody>
      </p:sp>
      <p:sp>
        <p:nvSpPr>
          <p:cNvPr id="15" name="Shape 13"/>
          <p:cNvSpPr/>
          <p:nvPr/>
        </p:nvSpPr>
        <p:spPr>
          <a:xfrm>
            <a:off x="8125968" y="1325879"/>
            <a:ext cx="3514344" cy="4391633"/>
          </a:xfrm>
          <a:prstGeom prst="roundRect">
            <a:avLst>
              <a:gd name="adj" fmla="val 1690"/>
            </a:avLst>
          </a:prstGeom>
          <a:solidFill>
            <a:srgbClr val="F3F2ED"/>
          </a:solidFill>
          <a:ln/>
        </p:spPr>
        <p:txBody>
          <a:bodyPr/>
          <a:lstStyle/>
          <a:p>
            <a:endParaRPr lang="en-US"/>
          </a:p>
        </p:txBody>
      </p:sp>
      <p:sp>
        <p:nvSpPr>
          <p:cNvPr id="16" name="Text 14"/>
          <p:cNvSpPr/>
          <p:nvPr/>
        </p:nvSpPr>
        <p:spPr>
          <a:xfrm>
            <a:off x="8345424" y="1472184"/>
            <a:ext cx="3075432" cy="457200"/>
          </a:xfrm>
          <a:prstGeom prst="rect">
            <a:avLst/>
          </a:prstGeom>
          <a:noFill/>
          <a:ln/>
        </p:spPr>
        <p:txBody>
          <a:bodyPr wrap="square" rtlCol="0" anchor="t"/>
          <a:lstStyle/>
          <a:p>
            <a:pPr marL="0" indent="0">
              <a:buNone/>
            </a:pPr>
            <a:r>
              <a:rPr lang="en-US" sz="1300" b="1" kern="0" spc="60" dirty="0">
                <a:solidFill>
                  <a:srgbClr val="7C5C3E"/>
                </a:solidFill>
                <a:latin typeface="Calibri" pitchFamily="34" charset="0"/>
                <a:ea typeface="Calibri" pitchFamily="34" charset="-122"/>
                <a:cs typeface="Calibri" pitchFamily="34" charset="-120"/>
              </a:rPr>
              <a:t>BOATS</a:t>
            </a:r>
            <a:endParaRPr lang="en-US" sz="1300" dirty="0"/>
          </a:p>
        </p:txBody>
      </p:sp>
      <p:sp>
        <p:nvSpPr>
          <p:cNvPr id="17" name="Text 15"/>
          <p:cNvSpPr/>
          <p:nvPr/>
        </p:nvSpPr>
        <p:spPr>
          <a:xfrm>
            <a:off x="8345424" y="1837944"/>
            <a:ext cx="3075432" cy="2167128"/>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The Curtis family ran a boat landing from 1883, one of the few Eastside docks, and built boats there. That yard grew into the Lake Washington Shipyard, seen at Carillon Point today </a:t>
            </a:r>
            <a:endParaRPr lang="en-US" sz="1400" dirty="0"/>
          </a:p>
        </p:txBody>
      </p:sp>
      <p:sp>
        <p:nvSpPr>
          <p:cNvPr id="21" name="Shape 19"/>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2" name="Text 20"/>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Which of these three do you think was the best investment in 1893?</a:t>
            </a:r>
            <a:endParaRPr lang="en-US" sz="1250" dirty="0"/>
          </a:p>
        </p:txBody>
      </p:sp>
      <p:sp>
        <p:nvSpPr>
          <p:cNvPr id="24" name="Text 22"/>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12</a:t>
            </a:r>
            <a:endParaRPr lang="en-US" sz="900" dirty="0"/>
          </a:p>
        </p:txBody>
      </p:sp>
      <p:pic>
        <p:nvPicPr>
          <p:cNvPr id="25" name="Picture 24" descr="Marina — Carillon Point">
            <a:extLst>
              <a:ext uri="{FF2B5EF4-FFF2-40B4-BE49-F238E27FC236}">
                <a16:creationId xmlns:a16="http://schemas.microsoft.com/office/drawing/2014/main" id="{4EDBBAE0-5375-AE7A-F2E7-F7B82AA14A6F}"/>
              </a:ext>
            </a:extLst>
          </p:cNvPr>
          <p:cNvPicPr>
            <a:picLocks noChangeAspect="1"/>
          </p:cNvPicPr>
          <p:nvPr/>
        </p:nvPicPr>
        <p:blipFill>
          <a:blip r:embed="rId3"/>
          <a:stretch>
            <a:fillRect/>
          </a:stretch>
        </p:blipFill>
        <p:spPr>
          <a:xfrm>
            <a:off x="8482584" y="3784818"/>
            <a:ext cx="2801112" cy="1574364"/>
          </a:xfrm>
          <a:prstGeom prst="rect">
            <a:avLst/>
          </a:prstGeom>
        </p:spPr>
      </p:pic>
      <p:pic>
        <p:nvPicPr>
          <p:cNvPr id="26" name="Picture 25" descr="Peter Kirk Building - Wikipedia">
            <a:extLst>
              <a:ext uri="{FF2B5EF4-FFF2-40B4-BE49-F238E27FC236}">
                <a16:creationId xmlns:a16="http://schemas.microsoft.com/office/drawing/2014/main" id="{96C4C39F-E93B-4B87-A294-878CBEEBED26}"/>
              </a:ext>
            </a:extLst>
          </p:cNvPr>
          <p:cNvPicPr>
            <a:picLocks noChangeAspect="1"/>
          </p:cNvPicPr>
          <p:nvPr/>
        </p:nvPicPr>
        <p:blipFill>
          <a:blip r:embed="rId4"/>
          <a:stretch>
            <a:fillRect/>
          </a:stretch>
        </p:blipFill>
        <p:spPr>
          <a:xfrm>
            <a:off x="4672215" y="3374949"/>
            <a:ext cx="2844521" cy="2132522"/>
          </a:xfrm>
          <a:prstGeom prst="rect">
            <a:avLst/>
          </a:prstGeom>
        </p:spPr>
      </p:pic>
      <p:pic>
        <p:nvPicPr>
          <p:cNvPr id="27" name="Picture 26" descr="Image of Finishing machinery at Kirkland woolen mill, circa 1921">
            <a:extLst>
              <a:ext uri="{FF2B5EF4-FFF2-40B4-BE49-F238E27FC236}">
                <a16:creationId xmlns:a16="http://schemas.microsoft.com/office/drawing/2014/main" id="{9B594DE0-97E8-5A8E-5579-4AC5C4291122}"/>
              </a:ext>
            </a:extLst>
          </p:cNvPr>
          <p:cNvPicPr>
            <a:picLocks noChangeAspect="1"/>
          </p:cNvPicPr>
          <p:nvPr/>
        </p:nvPicPr>
        <p:blipFill>
          <a:blip r:embed="rId5"/>
          <a:stretch>
            <a:fillRect/>
          </a:stretch>
        </p:blipFill>
        <p:spPr>
          <a:xfrm>
            <a:off x="976080" y="3393468"/>
            <a:ext cx="2659464" cy="2138652"/>
          </a:xfrm>
          <a:prstGeom prst="rect">
            <a:avLst/>
          </a:prstGeom>
        </p:spPr>
      </p:pic>
      <p:sp>
        <p:nvSpPr>
          <p:cNvPr id="28"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9"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BECOMING CITIES</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Two towns vote yes</a:t>
            </a:r>
            <a:endParaRPr lang="en-US" sz="2500" dirty="0"/>
          </a:p>
        </p:txBody>
      </p:sp>
      <p:sp>
        <p:nvSpPr>
          <p:cNvPr id="7" name="Shape 5"/>
          <p:cNvSpPr/>
          <p:nvPr/>
        </p:nvSpPr>
        <p:spPr>
          <a:xfrm>
            <a:off x="548640" y="1325880"/>
            <a:ext cx="5362956" cy="2926080"/>
          </a:xfrm>
          <a:prstGeom prst="roundRect">
            <a:avLst>
              <a:gd name="adj" fmla="val 1875"/>
            </a:avLst>
          </a:prstGeom>
          <a:solidFill>
            <a:srgbClr val="F3F2ED"/>
          </a:solidFill>
          <a:ln/>
        </p:spPr>
        <p:txBody>
          <a:bodyPr/>
          <a:lstStyle/>
          <a:p>
            <a:endParaRPr lang="en-US"/>
          </a:p>
        </p:txBody>
      </p:sp>
      <p:sp>
        <p:nvSpPr>
          <p:cNvPr id="8" name="Text 6"/>
          <p:cNvSpPr/>
          <p:nvPr/>
        </p:nvSpPr>
        <p:spPr>
          <a:xfrm>
            <a:off x="868680" y="1554480"/>
            <a:ext cx="4722876" cy="320040"/>
          </a:xfrm>
          <a:prstGeom prst="rect">
            <a:avLst/>
          </a:prstGeom>
          <a:noFill/>
          <a:ln/>
        </p:spPr>
        <p:txBody>
          <a:bodyPr wrap="square" rtlCol="0" anchor="ctr"/>
          <a:lstStyle/>
          <a:p>
            <a:pPr marL="0" indent="0">
              <a:buNone/>
            </a:pPr>
            <a:r>
              <a:rPr lang="en-US" sz="1300" b="1" kern="0" spc="140" dirty="0">
                <a:solidFill>
                  <a:srgbClr val="7C5C3E"/>
                </a:solidFill>
                <a:latin typeface="Calibri" pitchFamily="34" charset="0"/>
                <a:ea typeface="Calibri" pitchFamily="34" charset="-122"/>
                <a:cs typeface="Calibri" pitchFamily="34" charset="-120"/>
              </a:rPr>
              <a:t>KIRKLAND</a:t>
            </a:r>
            <a:endParaRPr lang="en-US" sz="1300" dirty="0"/>
          </a:p>
        </p:txBody>
      </p:sp>
      <p:sp>
        <p:nvSpPr>
          <p:cNvPr id="9" name="Text 7"/>
          <p:cNvSpPr/>
          <p:nvPr/>
        </p:nvSpPr>
        <p:spPr>
          <a:xfrm>
            <a:off x="868680" y="1874520"/>
            <a:ext cx="4722876" cy="822960"/>
          </a:xfrm>
          <a:prstGeom prst="rect">
            <a:avLst/>
          </a:prstGeom>
          <a:noFill/>
          <a:ln/>
        </p:spPr>
        <p:txBody>
          <a:bodyPr wrap="square" rtlCol="0" anchor="ctr"/>
          <a:lstStyle/>
          <a:p>
            <a:pPr marL="0" indent="0">
              <a:buNone/>
            </a:pPr>
            <a:r>
              <a:rPr lang="en-US" sz="4800" b="1" dirty="0">
                <a:solidFill>
                  <a:srgbClr val="564E4E"/>
                </a:solidFill>
                <a:latin typeface="Cambria" pitchFamily="34" charset="0"/>
                <a:ea typeface="Cambria" pitchFamily="34" charset="-122"/>
                <a:cs typeface="Cambria" pitchFamily="34" charset="-120"/>
              </a:rPr>
              <a:t>1905</a:t>
            </a:r>
            <a:endParaRPr lang="en-US" sz="4800" dirty="0"/>
          </a:p>
        </p:txBody>
      </p:sp>
      <p:sp>
        <p:nvSpPr>
          <p:cNvPr id="10" name="Text 8"/>
          <p:cNvSpPr/>
          <p:nvPr/>
        </p:nvSpPr>
        <p:spPr>
          <a:xfrm>
            <a:off x="868680" y="2697480"/>
            <a:ext cx="4722876" cy="1371600"/>
          </a:xfrm>
          <a:prstGeom prst="rect">
            <a:avLst/>
          </a:prstGeom>
          <a:noFill/>
          <a:ln/>
        </p:spPr>
        <p:txBody>
          <a:bodyPr wrap="square" rtlCol="0" anchor="ctr"/>
          <a:lstStyle/>
          <a:p>
            <a:pPr marL="0" indent="0">
              <a:lnSpc>
                <a:spcPct val="115000"/>
              </a:lnSpc>
              <a:buNone/>
            </a:pPr>
            <a:r>
              <a:rPr lang="en-US" sz="1300" dirty="0">
                <a:solidFill>
                  <a:srgbClr val="564E4E"/>
                </a:solidFill>
                <a:latin typeface="Calibri" pitchFamily="34" charset="0"/>
                <a:ea typeface="Calibri" pitchFamily="34" charset="-122"/>
                <a:cs typeface="Calibri" pitchFamily="34" charset="-120"/>
              </a:rPr>
              <a:t>Voted to incorporate on 12 October, with about 400 people. The steel mill had failed twelve years earlier. The town outlived the reason it was built.</a:t>
            </a:r>
            <a:endParaRPr lang="en-US" sz="1300" dirty="0"/>
          </a:p>
        </p:txBody>
      </p:sp>
      <p:sp>
        <p:nvSpPr>
          <p:cNvPr id="11" name="Shape 9"/>
          <p:cNvSpPr/>
          <p:nvPr/>
        </p:nvSpPr>
        <p:spPr>
          <a:xfrm>
            <a:off x="6277356" y="1325880"/>
            <a:ext cx="5362956" cy="2926080"/>
          </a:xfrm>
          <a:prstGeom prst="roundRect">
            <a:avLst>
              <a:gd name="adj" fmla="val 1875"/>
            </a:avLst>
          </a:prstGeom>
          <a:solidFill>
            <a:srgbClr val="F3F2ED"/>
          </a:solidFill>
          <a:ln/>
        </p:spPr>
        <p:txBody>
          <a:bodyPr/>
          <a:lstStyle/>
          <a:p>
            <a:endParaRPr lang="en-US"/>
          </a:p>
        </p:txBody>
      </p:sp>
      <p:sp>
        <p:nvSpPr>
          <p:cNvPr id="12" name="Text 10"/>
          <p:cNvSpPr/>
          <p:nvPr/>
        </p:nvSpPr>
        <p:spPr>
          <a:xfrm>
            <a:off x="6597396" y="1554480"/>
            <a:ext cx="4722876" cy="320040"/>
          </a:xfrm>
          <a:prstGeom prst="rect">
            <a:avLst/>
          </a:prstGeom>
          <a:noFill/>
          <a:ln/>
        </p:spPr>
        <p:txBody>
          <a:bodyPr wrap="square" rtlCol="0" anchor="ctr"/>
          <a:lstStyle/>
          <a:p>
            <a:pPr marL="0" indent="0">
              <a:buNone/>
            </a:pPr>
            <a:r>
              <a:rPr lang="en-US" sz="1300" b="1" kern="0" spc="140" dirty="0">
                <a:solidFill>
                  <a:srgbClr val="7C5C3E"/>
                </a:solidFill>
                <a:latin typeface="Calibri" pitchFamily="34" charset="0"/>
                <a:ea typeface="Calibri" pitchFamily="34" charset="-122"/>
                <a:cs typeface="Calibri" pitchFamily="34" charset="-120"/>
              </a:rPr>
              <a:t>REDMOND</a:t>
            </a:r>
            <a:endParaRPr lang="en-US" sz="1300" dirty="0"/>
          </a:p>
        </p:txBody>
      </p:sp>
      <p:sp>
        <p:nvSpPr>
          <p:cNvPr id="13" name="Text 11"/>
          <p:cNvSpPr/>
          <p:nvPr/>
        </p:nvSpPr>
        <p:spPr>
          <a:xfrm>
            <a:off x="6597396" y="1874520"/>
            <a:ext cx="4722876" cy="822960"/>
          </a:xfrm>
          <a:prstGeom prst="rect">
            <a:avLst/>
          </a:prstGeom>
          <a:noFill/>
          <a:ln/>
        </p:spPr>
        <p:txBody>
          <a:bodyPr wrap="square" rtlCol="0" anchor="ctr"/>
          <a:lstStyle/>
          <a:p>
            <a:pPr marL="0" indent="0">
              <a:buNone/>
            </a:pPr>
            <a:r>
              <a:rPr lang="en-US" sz="4800" b="1" dirty="0">
                <a:solidFill>
                  <a:srgbClr val="564E4E"/>
                </a:solidFill>
                <a:latin typeface="Cambria" pitchFamily="34" charset="0"/>
                <a:ea typeface="Cambria" pitchFamily="34" charset="-122"/>
                <a:cs typeface="Cambria" pitchFamily="34" charset="-120"/>
              </a:rPr>
              <a:t>1912</a:t>
            </a:r>
            <a:endParaRPr lang="en-US" sz="4800" dirty="0"/>
          </a:p>
        </p:txBody>
      </p:sp>
      <p:sp>
        <p:nvSpPr>
          <p:cNvPr id="14" name="Text 12"/>
          <p:cNvSpPr/>
          <p:nvPr/>
        </p:nvSpPr>
        <p:spPr>
          <a:xfrm>
            <a:off x="6597396" y="2697480"/>
            <a:ext cx="4722876" cy="1371600"/>
          </a:xfrm>
          <a:prstGeom prst="rect">
            <a:avLst/>
          </a:prstGeom>
          <a:noFill/>
          <a:ln/>
        </p:spPr>
        <p:txBody>
          <a:bodyPr wrap="square" rtlCol="0" anchor="ctr"/>
          <a:lstStyle/>
          <a:p>
            <a:pPr marL="0" indent="0">
              <a:lnSpc>
                <a:spcPct val="115000"/>
              </a:lnSpc>
              <a:buNone/>
            </a:pPr>
            <a:r>
              <a:rPr lang="en-US" sz="1300" dirty="0">
                <a:solidFill>
                  <a:srgbClr val="564E4E"/>
                </a:solidFill>
                <a:latin typeface="Calibri" pitchFamily="34" charset="0"/>
                <a:ea typeface="Calibri" pitchFamily="34" charset="-122"/>
                <a:cs typeface="Calibri" pitchFamily="34" charset="-120"/>
              </a:rPr>
              <a:t>State law required 300 residents to incorporate. Redmond had 299 and had to wait. After several bad fires, the town wanted to incorporate so it could sell bonds and build a real water system.</a:t>
            </a:r>
            <a:endParaRPr lang="en-US" sz="1300" dirty="0"/>
          </a:p>
        </p:txBody>
      </p:sp>
      <p:sp>
        <p:nvSpPr>
          <p:cNvPr id="15" name="Shape 13"/>
          <p:cNvSpPr/>
          <p:nvPr/>
        </p:nvSpPr>
        <p:spPr>
          <a:xfrm>
            <a:off x="548640" y="4526280"/>
            <a:ext cx="11091672" cy="1188720"/>
          </a:xfrm>
          <a:prstGeom prst="roundRect">
            <a:avLst>
              <a:gd name="adj" fmla="val 4615"/>
            </a:avLst>
          </a:prstGeom>
          <a:solidFill>
            <a:srgbClr val="1D3433"/>
          </a:solidFill>
          <a:ln/>
        </p:spPr>
        <p:txBody>
          <a:bodyPr/>
          <a:lstStyle/>
          <a:p>
            <a:endParaRPr lang="en-US"/>
          </a:p>
        </p:txBody>
      </p:sp>
      <p:sp>
        <p:nvSpPr>
          <p:cNvPr id="16" name="Text 14"/>
          <p:cNvSpPr/>
          <p:nvPr/>
        </p:nvSpPr>
        <p:spPr>
          <a:xfrm>
            <a:off x="868680" y="4672584"/>
            <a:ext cx="7315200" cy="256032"/>
          </a:xfrm>
          <a:prstGeom prst="rect">
            <a:avLst/>
          </a:prstGeom>
          <a:noFill/>
          <a:ln/>
        </p:spPr>
        <p:txBody>
          <a:bodyPr wrap="square" rtlCol="0" anchor="ctr"/>
          <a:lstStyle/>
          <a:p>
            <a:pPr marL="0" indent="0">
              <a:buNone/>
            </a:pPr>
            <a:r>
              <a:rPr lang="en-US" sz="1000" b="1" kern="0" spc="140" dirty="0">
                <a:solidFill>
                  <a:srgbClr val="B8A189"/>
                </a:solidFill>
                <a:latin typeface="Calibri" pitchFamily="34" charset="0"/>
                <a:ea typeface="Calibri" pitchFamily="34" charset="-122"/>
                <a:cs typeface="Calibri" pitchFamily="34" charset="-120"/>
              </a:rPr>
              <a:t>WHAT INCORPORATING MEANS</a:t>
            </a:r>
            <a:endParaRPr lang="en-US" sz="1000" dirty="0"/>
          </a:p>
        </p:txBody>
      </p:sp>
      <p:sp>
        <p:nvSpPr>
          <p:cNvPr id="17" name="Text 15"/>
          <p:cNvSpPr/>
          <p:nvPr/>
        </p:nvSpPr>
        <p:spPr>
          <a:xfrm>
            <a:off x="868680" y="4983480"/>
            <a:ext cx="10451592" cy="685800"/>
          </a:xfrm>
          <a:prstGeom prst="rect">
            <a:avLst/>
          </a:prstGeom>
          <a:noFill/>
          <a:ln/>
        </p:spPr>
        <p:txBody>
          <a:bodyPr wrap="square" rtlCol="0" anchor="ctr"/>
          <a:lstStyle/>
          <a:p>
            <a:pPr marL="0" indent="0">
              <a:lnSpc>
                <a:spcPct val="115000"/>
              </a:lnSpc>
              <a:buNone/>
            </a:pPr>
            <a:r>
              <a:rPr lang="en-US" sz="1200" dirty="0">
                <a:solidFill>
                  <a:srgbClr val="F3F2ED"/>
                </a:solidFill>
                <a:latin typeface="Calibri" pitchFamily="34" charset="0"/>
                <a:ea typeface="Calibri" pitchFamily="34" charset="-122"/>
                <a:cs typeface="Calibri" pitchFamily="34" charset="-120"/>
              </a:rPr>
              <a:t>Officially becoming a town or city under state law, allowing a place collect taxes, borrow money, and run its own fire department. Bellevue will not do it until 1953, and Sammamish not until 1999. </a:t>
            </a:r>
            <a:endParaRPr lang="en-US" sz="1200" dirty="0"/>
          </a:p>
        </p:txBody>
      </p:sp>
      <p:sp>
        <p:nvSpPr>
          <p:cNvPr id="18" name="Shape 16"/>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19" name="Text 17"/>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What are some of the drawbacks that come with incorporation?</a:t>
            </a:r>
            <a:endParaRPr lang="en-US" sz="1250" dirty="0"/>
          </a:p>
        </p:txBody>
      </p:sp>
      <p:sp>
        <p:nvSpPr>
          <p:cNvPr id="21" name="Text 1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13</a:t>
            </a:r>
            <a:endParaRPr lang="en-US" sz="900" dirty="0"/>
          </a:p>
        </p:txBody>
      </p:sp>
      <p:sp>
        <p:nvSpPr>
          <p:cNvPr id="22"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3"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7C5C3E"/>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GEOGRAPHY</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lake drops nine feet</a:t>
            </a:r>
            <a:endParaRPr lang="en-US" sz="2500" dirty="0"/>
          </a:p>
        </p:txBody>
      </p:sp>
      <p:sp>
        <p:nvSpPr>
          <p:cNvPr id="6" name="Lead"/>
          <p:cNvSpPr txBox="1"/>
          <p:nvPr/>
        </p:nvSpPr>
        <p:spPr>
          <a:xfrm>
            <a:off x="548640" y="1325880"/>
            <a:ext cx="7159752" cy="640080"/>
          </a:xfrm>
          <a:prstGeom prst="rect">
            <a:avLst/>
          </a:prstGeom>
          <a:noFill/>
          <a:ln/>
        </p:spPr>
        <p:txBody>
          <a:bodyPr wrap="square" rtlCol="0" anchor="t"/>
          <a:lstStyle/>
          <a:p>
            <a:pPr marL="0" indent="0">
              <a:lnSpc>
                <a:spcPct val="110000"/>
              </a:lnSpc>
              <a:buNone/>
            </a:pPr>
            <a:r>
              <a:rPr lang="en-US" sz="1500" dirty="0">
                <a:solidFill>
                  <a:srgbClr val="564E4E"/>
                </a:solidFill>
                <a:latin typeface="Cambria" pitchFamily="34" charset="0"/>
                <a:ea typeface="Cambria" pitchFamily="34" charset="-122"/>
                <a:cs typeface="Cambria" pitchFamily="34" charset="-120"/>
              </a:rPr>
              <a:t>In August 1916 engineers opened a canal from Lake Washington to Puget Sound. Over the next three months the lake fell about nine feet, and the Eastside's shoreline moved.</a:t>
            </a:r>
            <a:endParaRPr lang="en-US" sz="1500" dirty="0"/>
          </a:p>
        </p:txBody>
      </p:sp>
      <p:sp>
        <p:nvSpPr>
          <p:cNvPr id="7" name="Card"/>
          <p:cNvSpPr/>
          <p:nvPr/>
        </p:nvSpPr>
        <p:spPr>
          <a:xfrm>
            <a:off x="548640" y="2103120"/>
            <a:ext cx="2264664" cy="2148840"/>
          </a:xfrm>
          <a:prstGeom prst="roundRect">
            <a:avLst>
              <a:gd name="adj" fmla="val 1875"/>
            </a:avLst>
          </a:prstGeom>
          <a:solidFill>
            <a:srgbClr val="F3F2ED"/>
          </a:solidFill>
          <a:ln/>
        </p:spPr>
        <p:txBody>
          <a:bodyPr/>
          <a:lstStyle/>
          <a:p>
            <a:endParaRPr lang="en-US"/>
          </a:p>
        </p:txBody>
      </p:sp>
      <p:sp>
        <p:nvSpPr>
          <p:cNvPr id="8" name="Card Head"/>
          <p:cNvSpPr txBox="1"/>
          <p:nvPr/>
        </p:nvSpPr>
        <p:spPr>
          <a:xfrm>
            <a:off x="749808" y="2249424"/>
            <a:ext cx="1862328" cy="41148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KIRKLAND</a:t>
            </a:r>
            <a:endParaRPr lang="en-US" sz="1200" dirty="0"/>
          </a:p>
        </p:txBody>
      </p:sp>
      <p:sp>
        <p:nvSpPr>
          <p:cNvPr id="9" name="Card Body"/>
          <p:cNvSpPr txBox="1"/>
          <p:nvPr/>
        </p:nvSpPr>
        <p:spPr>
          <a:xfrm>
            <a:off x="749808" y="2569464"/>
            <a:ext cx="1862328" cy="1537360"/>
          </a:xfrm>
          <a:prstGeom prst="rect">
            <a:avLst/>
          </a:prstGeom>
          <a:noFill/>
          <a:ln/>
        </p:spPr>
        <p:txBody>
          <a:bodyPr wrap="square" rtlCol="0" anchor="t"/>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old steamboat docks were left high and dry. A brand-new waterfront appeared at the foot of Kirkland Avenue, and the ferry landing moved there.</a:t>
            </a:r>
            <a:endParaRPr lang="en-US" sz="1100" dirty="0"/>
          </a:p>
        </p:txBody>
      </p:sp>
      <p:sp>
        <p:nvSpPr>
          <p:cNvPr id="10" name="Card"/>
          <p:cNvSpPr/>
          <p:nvPr/>
        </p:nvSpPr>
        <p:spPr>
          <a:xfrm>
            <a:off x="2996184" y="2103120"/>
            <a:ext cx="2264664" cy="2148840"/>
          </a:xfrm>
          <a:prstGeom prst="roundRect">
            <a:avLst>
              <a:gd name="adj" fmla="val 1875"/>
            </a:avLst>
          </a:prstGeom>
          <a:solidFill>
            <a:srgbClr val="F3F2ED"/>
          </a:solidFill>
          <a:ln/>
        </p:spPr>
        <p:txBody>
          <a:bodyPr/>
          <a:lstStyle/>
          <a:p>
            <a:endParaRPr lang="en-US"/>
          </a:p>
        </p:txBody>
      </p:sp>
      <p:sp>
        <p:nvSpPr>
          <p:cNvPr id="11" name="Card Head"/>
          <p:cNvSpPr txBox="1"/>
          <p:nvPr/>
        </p:nvSpPr>
        <p:spPr>
          <a:xfrm>
            <a:off x="3197352" y="2249424"/>
            <a:ext cx="1862328" cy="41148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JUANITA BAY</a:t>
            </a:r>
            <a:endParaRPr lang="en-US" sz="1200" dirty="0"/>
          </a:p>
        </p:txBody>
      </p:sp>
      <p:sp>
        <p:nvSpPr>
          <p:cNvPr id="12" name="Card Body"/>
          <p:cNvSpPr txBox="1"/>
          <p:nvPr/>
        </p:nvSpPr>
        <p:spPr>
          <a:xfrm>
            <a:off x="3197352" y="2569464"/>
            <a:ext cx="1862328" cy="1537360"/>
          </a:xfrm>
          <a:prstGeom prst="rect">
            <a:avLst/>
          </a:prstGeom>
          <a:noFill/>
          <a:ln/>
        </p:spPr>
        <p:txBody>
          <a:bodyPr wrap="square" rtlCol="0" anchor="t"/>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falling water uncovered a wide beach of fine white sand. Five hundred feet from shore the water was only five feet deep, so Juanita's ferry had to stop running.</a:t>
            </a:r>
            <a:endParaRPr lang="en-US" sz="1100" dirty="0"/>
          </a:p>
        </p:txBody>
      </p:sp>
      <p:sp>
        <p:nvSpPr>
          <p:cNvPr id="13" name="Card"/>
          <p:cNvSpPr/>
          <p:nvPr/>
        </p:nvSpPr>
        <p:spPr>
          <a:xfrm>
            <a:off x="5443728" y="2103120"/>
            <a:ext cx="2264664" cy="2148840"/>
          </a:xfrm>
          <a:prstGeom prst="roundRect">
            <a:avLst>
              <a:gd name="adj" fmla="val 1875"/>
            </a:avLst>
          </a:prstGeom>
          <a:solidFill>
            <a:srgbClr val="F3F2ED"/>
          </a:solidFill>
          <a:ln/>
        </p:spPr>
        <p:txBody>
          <a:bodyPr/>
          <a:lstStyle/>
          <a:p>
            <a:endParaRPr lang="en-US"/>
          </a:p>
        </p:txBody>
      </p:sp>
      <p:sp>
        <p:nvSpPr>
          <p:cNvPr id="14" name="Card Head"/>
          <p:cNvSpPr txBox="1"/>
          <p:nvPr/>
        </p:nvSpPr>
        <p:spPr>
          <a:xfrm>
            <a:off x="5644896" y="2249424"/>
            <a:ext cx="1862328" cy="41148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SAMMAMISH RIVER</a:t>
            </a:r>
            <a:endParaRPr lang="en-US" sz="1200" dirty="0"/>
          </a:p>
        </p:txBody>
      </p:sp>
      <p:sp>
        <p:nvSpPr>
          <p:cNvPr id="15" name="Card Body"/>
          <p:cNvSpPr txBox="1"/>
          <p:nvPr/>
        </p:nvSpPr>
        <p:spPr>
          <a:xfrm>
            <a:off x="5644896" y="2569464"/>
            <a:ext cx="1862328" cy="1537360"/>
          </a:xfrm>
          <a:prstGeom prst="rect">
            <a:avLst/>
          </a:prstGeom>
          <a:noFill/>
          <a:ln/>
        </p:spPr>
        <p:txBody>
          <a:bodyPr wrap="square" rtlCol="0" anchor="t"/>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river ran faster and shallower. Steamboats could no longer reach Bothell. Decades later it was dredged and straightened, and today it is about four miles shorter.</a:t>
            </a:r>
            <a:endParaRPr lang="en-US" sz="1100" dirty="0"/>
          </a:p>
        </p:txBody>
      </p:sp>
      <p:sp>
        <p:nvSpPr>
          <p:cNvPr id="16" name="Callout"/>
          <p:cNvSpPr/>
          <p:nvPr/>
        </p:nvSpPr>
        <p:spPr>
          <a:xfrm>
            <a:off x="548640" y="4434840"/>
            <a:ext cx="7159752" cy="1280160"/>
          </a:xfrm>
          <a:prstGeom prst="roundRect">
            <a:avLst>
              <a:gd name="adj" fmla="val 4615"/>
            </a:avLst>
          </a:prstGeom>
          <a:solidFill>
            <a:srgbClr val="1D3433"/>
          </a:solidFill>
          <a:ln/>
        </p:spPr>
        <p:txBody>
          <a:bodyPr/>
          <a:lstStyle/>
          <a:p>
            <a:endParaRPr lang="en-US"/>
          </a:p>
        </p:txBody>
      </p:sp>
      <p:sp>
        <p:nvSpPr>
          <p:cNvPr id="17" name="Callout Label"/>
          <p:cNvSpPr txBox="1"/>
          <p:nvPr/>
        </p:nvSpPr>
        <p:spPr>
          <a:xfrm>
            <a:off x="868680" y="4581144"/>
            <a:ext cx="6519672" cy="256032"/>
          </a:xfrm>
          <a:prstGeom prst="rect">
            <a:avLst/>
          </a:prstGeom>
          <a:noFill/>
          <a:ln/>
        </p:spPr>
        <p:txBody>
          <a:bodyPr wrap="square" rtlCol="0" anchor="ctr"/>
          <a:lstStyle/>
          <a:p>
            <a:pPr marL="0" indent="0">
              <a:buNone/>
            </a:pPr>
            <a:r>
              <a:rPr lang="en-US" sz="1000" b="1" kern="0" spc="140" dirty="0">
                <a:solidFill>
                  <a:srgbClr val="B8A189"/>
                </a:solidFill>
                <a:latin typeface="Calibri" pitchFamily="34" charset="0"/>
                <a:ea typeface="Calibri" pitchFamily="34" charset="-122"/>
                <a:cs typeface="Calibri" pitchFamily="34" charset="-120"/>
              </a:rPr>
              <a:t>WHAT DISAPPEARED</a:t>
            </a:r>
            <a:endParaRPr lang="en-US" sz="1000" dirty="0"/>
          </a:p>
        </p:txBody>
      </p:sp>
      <p:sp>
        <p:nvSpPr>
          <p:cNvPr id="18" name="Callout Text"/>
          <p:cNvSpPr txBox="1"/>
          <p:nvPr/>
        </p:nvSpPr>
        <p:spPr>
          <a:xfrm>
            <a:off x="868680" y="4854840"/>
            <a:ext cx="6519672" cy="760160"/>
          </a:xfrm>
          <a:prstGeom prst="rect">
            <a:avLst/>
          </a:prstGeom>
          <a:noFill/>
          <a:ln/>
        </p:spPr>
        <p:txBody>
          <a:bodyPr wrap="square" rtlCol="0" anchor="t"/>
          <a:lstStyle/>
          <a:p>
            <a:pPr marL="0" indent="0">
              <a:lnSpc>
                <a:spcPct val="115000"/>
              </a:lnSpc>
              <a:buNone/>
            </a:pPr>
            <a:r>
              <a:rPr lang="en-US" sz="1200" dirty="0">
                <a:solidFill>
                  <a:srgbClr val="F3F2ED"/>
                </a:solidFill>
                <a:latin typeface="Calibri" pitchFamily="34" charset="0"/>
                <a:ea typeface="Calibri" pitchFamily="34" charset="-122"/>
                <a:cs typeface="Calibri" pitchFamily="34" charset="-120"/>
              </a:rPr>
              <a:t>The Black River, the lake's old outlet, dried up completely. More than a thousand acres of lakeside wetland became dry ground, and a Bellevue lumber company that floated its logs down the Mercer Slough lost the water it depended on.</a:t>
            </a:r>
            <a:endParaRPr lang="en-US" sz="1200" dirty="0"/>
          </a:p>
        </p:txBody>
      </p:sp>
      <p:sp>
        <p:nvSpPr>
          <p:cNvPr id="19" name="Ask Bar"/>
          <p:cNvSpPr/>
          <p:nvPr/>
        </p:nvSpPr>
        <p:spPr>
          <a:xfrm>
            <a:off x="548640" y="5870448"/>
            <a:ext cx="7159752" cy="566928"/>
          </a:xfrm>
          <a:prstGeom prst="roundRect">
            <a:avLst>
              <a:gd name="adj" fmla="val 9677"/>
            </a:avLst>
          </a:prstGeom>
          <a:solidFill>
            <a:srgbClr val="E4DFD2"/>
          </a:solidFill>
          <a:ln/>
        </p:spPr>
        <p:txBody>
          <a:bodyPr/>
          <a:lstStyle/>
          <a:p>
            <a:endParaRPr lang="en-US"/>
          </a:p>
        </p:txBody>
      </p:sp>
      <p:sp>
        <p:nvSpPr>
          <p:cNvPr id="20" name="Ask Text"/>
          <p:cNvSpPr txBox="1"/>
          <p:nvPr/>
        </p:nvSpPr>
        <p:spPr>
          <a:xfrm>
            <a:off x="768096" y="5870448"/>
            <a:ext cx="672084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Who gained from a lower lake? Who lost? Was anyone asked?</a:t>
            </a:r>
            <a:endParaRPr lang="en-US" sz="1250" dirty="0"/>
          </a:p>
        </p:txBody>
      </p:sp>
      <p:sp>
        <p:nvSpPr>
          <p:cNvPr id="21" name="Timeline Panel"/>
          <p:cNvSpPr/>
          <p:nvPr/>
        </p:nvSpPr>
        <p:spPr>
          <a:xfrm>
            <a:off x="7982712" y="1325880"/>
            <a:ext cx="3657600" cy="4297680"/>
          </a:xfrm>
          <a:prstGeom prst="roundRect">
            <a:avLst>
              <a:gd name="adj" fmla="val 1875"/>
            </a:avLst>
          </a:prstGeom>
          <a:solidFill>
            <a:srgbClr val="F3F2ED"/>
          </a:solidFill>
          <a:ln/>
        </p:spPr>
        <p:txBody>
          <a:bodyPr/>
          <a:lstStyle/>
          <a:p>
            <a:endParaRPr lang="en-US"/>
          </a:p>
        </p:txBody>
      </p:sp>
      <p:sp>
        <p:nvSpPr>
          <p:cNvPr id="22" name="Timeline Spine"/>
          <p:cNvSpPr/>
          <p:nvPr/>
        </p:nvSpPr>
        <p:spPr>
          <a:xfrm>
            <a:off x="8485632" y="1783080"/>
            <a:ext cx="0" cy="3054096"/>
          </a:xfrm>
          <a:prstGeom prst="line">
            <a:avLst/>
          </a:prstGeom>
          <a:ln w="12700">
            <a:solidFill>
              <a:srgbClr val="7C5C3E"/>
            </a:solidFill>
          </a:ln>
        </p:spPr>
        <p:txBody>
          <a:bodyPr/>
          <a:lstStyle/>
          <a:p>
            <a:endParaRPr lang="en-US"/>
          </a:p>
        </p:txBody>
      </p:sp>
      <p:sp>
        <p:nvSpPr>
          <p:cNvPr id="23" name="Dot"/>
          <p:cNvSpPr/>
          <p:nvPr/>
        </p:nvSpPr>
        <p:spPr>
          <a:xfrm>
            <a:off x="8417052" y="1828800"/>
            <a:ext cx="137160" cy="137160"/>
          </a:xfrm>
          <a:prstGeom prst="ellipse">
            <a:avLst/>
          </a:prstGeom>
          <a:solidFill>
            <a:srgbClr val="7C5C3E"/>
          </a:solidFill>
          <a:ln/>
        </p:spPr>
        <p:txBody>
          <a:bodyPr/>
          <a:lstStyle/>
          <a:p>
            <a:endParaRPr lang="en-US"/>
          </a:p>
        </p:txBody>
      </p:sp>
      <p:sp>
        <p:nvSpPr>
          <p:cNvPr id="24" name="Year"/>
          <p:cNvSpPr txBox="1"/>
          <p:nvPr/>
        </p:nvSpPr>
        <p:spPr>
          <a:xfrm>
            <a:off x="8723376" y="1709928"/>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1912</a:t>
            </a:r>
            <a:endParaRPr lang="en-US" sz="1200" dirty="0"/>
          </a:p>
        </p:txBody>
      </p:sp>
      <p:sp>
        <p:nvSpPr>
          <p:cNvPr id="25" name="Desc"/>
          <p:cNvSpPr txBox="1"/>
          <p:nvPr/>
        </p:nvSpPr>
        <p:spPr>
          <a:xfrm>
            <a:off x="8723376" y="1956816"/>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Renton turns the Cedar River into the lake</a:t>
            </a:r>
            <a:endParaRPr lang="en-US" sz="1000" dirty="0"/>
          </a:p>
        </p:txBody>
      </p:sp>
      <p:sp>
        <p:nvSpPr>
          <p:cNvPr id="26" name="Dot"/>
          <p:cNvSpPr/>
          <p:nvPr/>
        </p:nvSpPr>
        <p:spPr>
          <a:xfrm>
            <a:off x="8417052" y="2523744"/>
            <a:ext cx="137160" cy="137160"/>
          </a:xfrm>
          <a:prstGeom prst="ellipse">
            <a:avLst/>
          </a:prstGeom>
          <a:solidFill>
            <a:srgbClr val="7C5C3E"/>
          </a:solidFill>
          <a:ln/>
        </p:spPr>
        <p:txBody>
          <a:bodyPr/>
          <a:lstStyle/>
          <a:p>
            <a:endParaRPr lang="en-US"/>
          </a:p>
        </p:txBody>
      </p:sp>
      <p:sp>
        <p:nvSpPr>
          <p:cNvPr id="27" name="Year"/>
          <p:cNvSpPr txBox="1"/>
          <p:nvPr/>
        </p:nvSpPr>
        <p:spPr>
          <a:xfrm>
            <a:off x="8723376" y="2404872"/>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25 AUG 1916</a:t>
            </a:r>
            <a:endParaRPr lang="en-US" sz="1200" dirty="0"/>
          </a:p>
        </p:txBody>
      </p:sp>
      <p:sp>
        <p:nvSpPr>
          <p:cNvPr id="28" name="Desc"/>
          <p:cNvSpPr txBox="1"/>
          <p:nvPr/>
        </p:nvSpPr>
        <p:spPr>
          <a:xfrm>
            <a:off x="8723376" y="2651760"/>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The Montlake Cut opens and the lake begins to drop</a:t>
            </a:r>
            <a:endParaRPr lang="en-US" sz="1000" dirty="0"/>
          </a:p>
        </p:txBody>
      </p:sp>
      <p:sp>
        <p:nvSpPr>
          <p:cNvPr id="29" name="Dot"/>
          <p:cNvSpPr/>
          <p:nvPr/>
        </p:nvSpPr>
        <p:spPr>
          <a:xfrm>
            <a:off x="8417052" y="3218688"/>
            <a:ext cx="137160" cy="137160"/>
          </a:xfrm>
          <a:prstGeom prst="ellipse">
            <a:avLst/>
          </a:prstGeom>
          <a:solidFill>
            <a:srgbClr val="7C5C3E"/>
          </a:solidFill>
          <a:ln/>
        </p:spPr>
        <p:txBody>
          <a:bodyPr/>
          <a:lstStyle/>
          <a:p>
            <a:endParaRPr lang="en-US"/>
          </a:p>
        </p:txBody>
      </p:sp>
      <p:sp>
        <p:nvSpPr>
          <p:cNvPr id="30" name="Year"/>
          <p:cNvSpPr txBox="1"/>
          <p:nvPr/>
        </p:nvSpPr>
        <p:spPr>
          <a:xfrm>
            <a:off x="8723376" y="3099816"/>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OCT 1916</a:t>
            </a:r>
            <a:endParaRPr lang="en-US" sz="1200" dirty="0"/>
          </a:p>
        </p:txBody>
      </p:sp>
      <p:sp>
        <p:nvSpPr>
          <p:cNvPr id="31" name="Desc"/>
          <p:cNvSpPr txBox="1"/>
          <p:nvPr/>
        </p:nvSpPr>
        <p:spPr>
          <a:xfrm>
            <a:off x="8723376" y="3346704"/>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Nine feet lower. The Black River dries up</a:t>
            </a:r>
            <a:endParaRPr lang="en-US" sz="1000" dirty="0"/>
          </a:p>
        </p:txBody>
      </p:sp>
      <p:sp>
        <p:nvSpPr>
          <p:cNvPr id="32" name="Dot"/>
          <p:cNvSpPr/>
          <p:nvPr/>
        </p:nvSpPr>
        <p:spPr>
          <a:xfrm>
            <a:off x="8417052" y="3913632"/>
            <a:ext cx="137160" cy="137160"/>
          </a:xfrm>
          <a:prstGeom prst="ellipse">
            <a:avLst/>
          </a:prstGeom>
          <a:solidFill>
            <a:srgbClr val="7C5C3E"/>
          </a:solidFill>
          <a:ln/>
        </p:spPr>
        <p:txBody>
          <a:bodyPr/>
          <a:lstStyle/>
          <a:p>
            <a:endParaRPr lang="en-US"/>
          </a:p>
        </p:txBody>
      </p:sp>
      <p:sp>
        <p:nvSpPr>
          <p:cNvPr id="33" name="Year"/>
          <p:cNvSpPr txBox="1"/>
          <p:nvPr/>
        </p:nvSpPr>
        <p:spPr>
          <a:xfrm>
            <a:off x="8723376" y="3794760"/>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4 JULY 1917</a:t>
            </a:r>
            <a:endParaRPr lang="en-US" sz="1200" dirty="0"/>
          </a:p>
        </p:txBody>
      </p:sp>
      <p:sp>
        <p:nvSpPr>
          <p:cNvPr id="34" name="Desc"/>
          <p:cNvSpPr txBox="1"/>
          <p:nvPr/>
        </p:nvSpPr>
        <p:spPr>
          <a:xfrm>
            <a:off x="8723376" y="4041648"/>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The Ballard Locks officially open</a:t>
            </a:r>
            <a:endParaRPr lang="en-US" sz="1000" dirty="0"/>
          </a:p>
        </p:txBody>
      </p:sp>
      <p:sp>
        <p:nvSpPr>
          <p:cNvPr id="35" name="Dot"/>
          <p:cNvSpPr/>
          <p:nvPr/>
        </p:nvSpPr>
        <p:spPr>
          <a:xfrm>
            <a:off x="8417052" y="4608576"/>
            <a:ext cx="137160" cy="137160"/>
          </a:xfrm>
          <a:prstGeom prst="ellipse">
            <a:avLst/>
          </a:prstGeom>
          <a:solidFill>
            <a:srgbClr val="7C5C3E"/>
          </a:solidFill>
          <a:ln/>
        </p:spPr>
        <p:txBody>
          <a:bodyPr/>
          <a:lstStyle/>
          <a:p>
            <a:endParaRPr lang="en-US"/>
          </a:p>
        </p:txBody>
      </p:sp>
      <p:sp>
        <p:nvSpPr>
          <p:cNvPr id="36" name="Year"/>
          <p:cNvSpPr txBox="1"/>
          <p:nvPr/>
        </p:nvSpPr>
        <p:spPr>
          <a:xfrm>
            <a:off x="8723376" y="4489704"/>
            <a:ext cx="2857600" cy="274320"/>
          </a:xfrm>
          <a:prstGeom prst="rect">
            <a:avLst/>
          </a:prstGeom>
          <a:noFill/>
          <a:ln/>
        </p:spPr>
        <p:txBody>
          <a:bodyPr wrap="square" rtlCol="0" anchor="ctr"/>
          <a:lstStyle/>
          <a:p>
            <a:pPr marL="0" indent="0">
              <a:buNone/>
            </a:pPr>
            <a:r>
              <a:rPr lang="en-US" sz="1200" b="1" dirty="0">
                <a:solidFill>
                  <a:srgbClr val="7C5C3E"/>
                </a:solidFill>
                <a:latin typeface="Calibri" pitchFamily="34" charset="0"/>
                <a:ea typeface="Calibri" pitchFamily="34" charset="-122"/>
                <a:cs typeface="Calibri" pitchFamily="34" charset="-120"/>
              </a:rPr>
              <a:t>1965</a:t>
            </a:r>
            <a:endParaRPr lang="en-US" sz="1200" dirty="0"/>
          </a:p>
        </p:txBody>
      </p:sp>
      <p:sp>
        <p:nvSpPr>
          <p:cNvPr id="37" name="Desc"/>
          <p:cNvSpPr txBox="1"/>
          <p:nvPr/>
        </p:nvSpPr>
        <p:spPr>
          <a:xfrm>
            <a:off x="8723376" y="4736592"/>
            <a:ext cx="2857600" cy="502920"/>
          </a:xfrm>
          <a:prstGeom prst="rect">
            <a:avLst/>
          </a:prstGeom>
          <a:noFill/>
          <a:ln/>
        </p:spPr>
        <p:txBody>
          <a:bodyPr wrap="square" rtlCol="0" anchor="t"/>
          <a:lstStyle/>
          <a:p>
            <a:pPr marL="0" indent="0">
              <a:buNone/>
            </a:pPr>
            <a:r>
              <a:rPr lang="en-US" sz="1000" dirty="0">
                <a:solidFill>
                  <a:srgbClr val="564E4E"/>
                </a:solidFill>
                <a:latin typeface="Calibri" pitchFamily="34" charset="0"/>
                <a:ea typeface="Calibri" pitchFamily="34" charset="-122"/>
                <a:cs typeface="Calibri" pitchFamily="34" charset="-120"/>
              </a:rPr>
              <a:t>Sammamish River dredged and straightened</a:t>
            </a:r>
            <a:endParaRPr lang="en-US" sz="1000" dirty="0"/>
          </a:p>
        </p:txBody>
      </p:sp>
      <p:sp>
        <p:nvSpPr>
          <p:cNvPr id="38"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14</a:t>
            </a:r>
            <a:endParaRPr lang="en-US" sz="900" dirty="0"/>
          </a:p>
        </p:txBody>
      </p:sp>
      <p:sp>
        <p:nvSpPr>
          <p:cNvPr id="39"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40"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7C5C3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475151"/>
            <a:ext cx="9509760" cy="384721"/>
          </a:xfrm>
          <a:prstGeom prst="rect">
            <a:avLst/>
          </a:prstGeom>
          <a:noFill/>
        </p:spPr>
        <p:txBody>
          <a:bodyPr wrap="square" lIns="0" tIns="0" rIns="0" bIns="0" anchor="ctr">
            <a:spAutoFit/>
          </a:bodyPr>
          <a:lstStyle/>
          <a:p>
            <a:pPr algn="l">
              <a:lnSpc>
                <a:spcPct val="100000"/>
              </a:lnSpc>
            </a:pPr>
            <a:r>
              <a:rPr sz="2500" b="1" i="0" dirty="0">
                <a:solidFill>
                  <a:srgbClr val="FFFFFF"/>
                </a:solidFill>
                <a:latin typeface="Cambria"/>
              </a:rPr>
              <a:t>Early Businesses </a:t>
            </a:r>
          </a:p>
        </p:txBody>
      </p:sp>
      <p:pic>
        <p:nvPicPr>
          <p:cNvPr id="31" name="Picture 30" descr="image.jpg"/>
          <p:cNvPicPr>
            <a:picLocks noChangeAspect="1"/>
          </p:cNvPicPr>
          <p:nvPr/>
        </p:nvPicPr>
        <p:blipFill>
          <a:blip r:embed="rId3"/>
          <a:srcRect t="1892" b="1892"/>
          <a:stretch>
            <a:fillRect/>
          </a:stretch>
        </p:blipFill>
        <p:spPr>
          <a:xfrm>
            <a:off x="402234" y="1371599"/>
            <a:ext cx="3108960" cy="1920240"/>
          </a:xfrm>
          <a:prstGeom prst="rect">
            <a:avLst/>
          </a:prstGeom>
        </p:spPr>
      </p:pic>
      <p:sp>
        <p:nvSpPr>
          <p:cNvPr id="32" name="TextBox 31"/>
          <p:cNvSpPr txBox="1"/>
          <p:nvPr/>
        </p:nvSpPr>
        <p:spPr>
          <a:xfrm>
            <a:off x="1206103" y="3431206"/>
            <a:ext cx="3108960" cy="139525"/>
          </a:xfrm>
          <a:prstGeom prst="rect">
            <a:avLst/>
          </a:prstGeom>
          <a:noFill/>
        </p:spPr>
        <p:txBody>
          <a:bodyPr wrap="square" lIns="0" tIns="0" rIns="0" bIns="0" anchor="t">
            <a:spAutoFit/>
          </a:bodyPr>
          <a:lstStyle/>
          <a:p>
            <a:pPr algn="l">
              <a:lnSpc>
                <a:spcPct val="105000"/>
              </a:lnSpc>
            </a:pPr>
            <a:r>
              <a:rPr lang="en-US" sz="900" b="1" i="0" dirty="0">
                <a:solidFill>
                  <a:srgbClr val="564E4E"/>
                </a:solidFill>
                <a:latin typeface="Calibri"/>
              </a:rPr>
              <a:t>Bill Brown’s Garage, Redmond</a:t>
            </a:r>
            <a:endParaRPr sz="900" b="1" i="0" dirty="0">
              <a:solidFill>
                <a:srgbClr val="564E4E"/>
              </a:solidFill>
              <a:latin typeface="Calibri"/>
            </a:endParaRPr>
          </a:p>
        </p:txBody>
      </p:sp>
      <p:pic>
        <p:nvPicPr>
          <p:cNvPr id="33" name="Picture 32" descr="image.jpeg"/>
          <p:cNvPicPr>
            <a:picLocks noChangeAspect="1"/>
          </p:cNvPicPr>
          <p:nvPr/>
        </p:nvPicPr>
        <p:blipFill>
          <a:blip r:embed="rId4"/>
          <a:srcRect t="6588" b="6588"/>
          <a:stretch>
            <a:fillRect/>
          </a:stretch>
        </p:blipFill>
        <p:spPr>
          <a:xfrm>
            <a:off x="4541504" y="1371599"/>
            <a:ext cx="3108960" cy="1920240"/>
          </a:xfrm>
          <a:prstGeom prst="rect">
            <a:avLst/>
          </a:prstGeom>
        </p:spPr>
      </p:pic>
      <p:sp>
        <p:nvSpPr>
          <p:cNvPr id="34" name="TextBox 33"/>
          <p:cNvSpPr txBox="1"/>
          <p:nvPr/>
        </p:nvSpPr>
        <p:spPr>
          <a:xfrm>
            <a:off x="5303520" y="3492726"/>
            <a:ext cx="3108960" cy="139525"/>
          </a:xfrm>
          <a:prstGeom prst="rect">
            <a:avLst/>
          </a:prstGeom>
          <a:noFill/>
        </p:spPr>
        <p:txBody>
          <a:bodyPr wrap="square" lIns="0" tIns="0" rIns="0" bIns="0" anchor="t">
            <a:spAutoFit/>
          </a:bodyPr>
          <a:lstStyle/>
          <a:p>
            <a:pPr algn="l">
              <a:lnSpc>
                <a:spcPct val="105000"/>
              </a:lnSpc>
            </a:pPr>
            <a:r>
              <a:rPr lang="en-US" sz="900" b="1" i="0" dirty="0">
                <a:solidFill>
                  <a:srgbClr val="564E4E"/>
                </a:solidFill>
                <a:latin typeface="Calibri"/>
              </a:rPr>
              <a:t>Redmond State Bank Today</a:t>
            </a:r>
            <a:endParaRPr sz="900" b="1" i="0" dirty="0">
              <a:solidFill>
                <a:srgbClr val="564E4E"/>
              </a:solidFill>
              <a:latin typeface="Calibri"/>
            </a:endParaRPr>
          </a:p>
        </p:txBody>
      </p:sp>
      <p:sp>
        <p:nvSpPr>
          <p:cNvPr id="37" name="TextBox 36"/>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15</a:t>
            </a:r>
          </a:p>
        </p:txBody>
      </p:sp>
      <p:sp>
        <p:nvSpPr>
          <p:cNvPr id="40" name="TextBox 39">
            <a:extLst>
              <a:ext uri="{FF2B5EF4-FFF2-40B4-BE49-F238E27FC236}">
                <a16:creationId xmlns:a16="http://schemas.microsoft.com/office/drawing/2014/main" id="{F120C406-18F5-F19E-910D-5CF24A6D3071}"/>
              </a:ext>
            </a:extLst>
          </p:cNvPr>
          <p:cNvSpPr txBox="1"/>
          <p:nvPr/>
        </p:nvSpPr>
        <p:spPr>
          <a:xfrm>
            <a:off x="899328" y="5865727"/>
            <a:ext cx="6099348"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Heritage Hall, Kirkland</a:t>
            </a:r>
          </a:p>
        </p:txBody>
      </p:sp>
      <p:sp>
        <p:nvSpPr>
          <p:cNvPr id="42" name="TextBox 41">
            <a:extLst>
              <a:ext uri="{FF2B5EF4-FFF2-40B4-BE49-F238E27FC236}">
                <a16:creationId xmlns:a16="http://schemas.microsoft.com/office/drawing/2014/main" id="{E83FE84C-A304-0E57-258F-7C984B04BCE2}"/>
              </a:ext>
            </a:extLst>
          </p:cNvPr>
          <p:cNvSpPr txBox="1"/>
          <p:nvPr/>
        </p:nvSpPr>
        <p:spPr>
          <a:xfrm>
            <a:off x="4928717" y="5837281"/>
            <a:ext cx="6099348"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The Joshua Sears Building, Kirkland</a:t>
            </a:r>
          </a:p>
        </p:txBody>
      </p:sp>
      <p:sp>
        <p:nvSpPr>
          <p:cNvPr id="44" name="TextBox 43">
            <a:extLst>
              <a:ext uri="{FF2B5EF4-FFF2-40B4-BE49-F238E27FC236}">
                <a16:creationId xmlns:a16="http://schemas.microsoft.com/office/drawing/2014/main" id="{6E90BE2D-6EDA-364C-C404-A1E7FE891BBF}"/>
              </a:ext>
            </a:extLst>
          </p:cNvPr>
          <p:cNvSpPr txBox="1"/>
          <p:nvPr/>
        </p:nvSpPr>
        <p:spPr>
          <a:xfrm>
            <a:off x="9067933" y="5865461"/>
            <a:ext cx="6099348"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The </a:t>
            </a:r>
            <a:r>
              <a:rPr lang="en-CA" sz="850" b="1" i="0" dirty="0" err="1">
                <a:solidFill>
                  <a:srgbClr val="6E6260"/>
                </a:solidFill>
                <a:latin typeface="Calibri"/>
              </a:rPr>
              <a:t>Reard</a:t>
            </a:r>
            <a:r>
              <a:rPr lang="en-CA" sz="850" b="1" i="0" dirty="0">
                <a:solidFill>
                  <a:srgbClr val="6E6260"/>
                </a:solidFill>
                <a:latin typeface="Calibri"/>
              </a:rPr>
              <a:t> House, Sammamish</a:t>
            </a:r>
          </a:p>
        </p:txBody>
      </p:sp>
      <p:sp>
        <p:nvSpPr>
          <p:cNvPr id="46" name="TextBox 45">
            <a:extLst>
              <a:ext uri="{FF2B5EF4-FFF2-40B4-BE49-F238E27FC236}">
                <a16:creationId xmlns:a16="http://schemas.microsoft.com/office/drawing/2014/main" id="{5B7E15D0-E306-1485-B5AF-7A19A5C6E7C8}"/>
              </a:ext>
            </a:extLst>
          </p:cNvPr>
          <p:cNvSpPr txBox="1"/>
          <p:nvPr/>
        </p:nvSpPr>
        <p:spPr>
          <a:xfrm>
            <a:off x="9067933" y="3458649"/>
            <a:ext cx="7189594" cy="224164"/>
          </a:xfrm>
          <a:prstGeom prst="rect">
            <a:avLst/>
          </a:prstGeom>
          <a:noFill/>
        </p:spPr>
        <p:txBody>
          <a:bodyPr wrap="square">
            <a:spAutoFit/>
          </a:bodyPr>
          <a:lstStyle/>
          <a:p>
            <a:pPr algn="l">
              <a:lnSpc>
                <a:spcPct val="105000"/>
              </a:lnSpc>
            </a:pPr>
            <a:r>
              <a:rPr lang="en-CA" sz="850" b="1" i="0" dirty="0">
                <a:solidFill>
                  <a:srgbClr val="6E6260"/>
                </a:solidFill>
                <a:latin typeface="Calibri"/>
              </a:rPr>
              <a:t>Happy Valley Grange, Redmond</a:t>
            </a:r>
          </a:p>
        </p:txBody>
      </p:sp>
      <p:pic>
        <p:nvPicPr>
          <p:cNvPr id="47" name="Picture 46" descr="HOME | info">
            <a:extLst>
              <a:ext uri="{FF2B5EF4-FFF2-40B4-BE49-F238E27FC236}">
                <a16:creationId xmlns:a16="http://schemas.microsoft.com/office/drawing/2014/main" id="{AF0E5DB8-C7D6-C1EA-A80D-2062D3CDAF62}"/>
              </a:ext>
            </a:extLst>
          </p:cNvPr>
          <p:cNvPicPr>
            <a:picLocks noChangeAspect="1"/>
          </p:cNvPicPr>
          <p:nvPr/>
        </p:nvPicPr>
        <p:blipFill>
          <a:blip r:embed="rId5"/>
          <a:stretch>
            <a:fillRect/>
          </a:stretch>
        </p:blipFill>
        <p:spPr>
          <a:xfrm>
            <a:off x="8391210" y="1367836"/>
            <a:ext cx="2903137" cy="1924906"/>
          </a:xfrm>
          <a:prstGeom prst="rect">
            <a:avLst/>
          </a:prstGeom>
        </p:spPr>
      </p:pic>
      <p:pic>
        <p:nvPicPr>
          <p:cNvPr id="48" name="Picture 47" descr="Photo">
            <a:extLst>
              <a:ext uri="{FF2B5EF4-FFF2-40B4-BE49-F238E27FC236}">
                <a16:creationId xmlns:a16="http://schemas.microsoft.com/office/drawing/2014/main" id="{72B9C698-8383-B8AE-02D8-843D87DC2B9A}"/>
              </a:ext>
            </a:extLst>
          </p:cNvPr>
          <p:cNvPicPr>
            <a:picLocks noChangeAspect="1"/>
          </p:cNvPicPr>
          <p:nvPr/>
        </p:nvPicPr>
        <p:blipFill>
          <a:blip r:embed="rId6"/>
          <a:stretch>
            <a:fillRect/>
          </a:stretch>
        </p:blipFill>
        <p:spPr>
          <a:xfrm>
            <a:off x="402234" y="3847589"/>
            <a:ext cx="2592475" cy="1944356"/>
          </a:xfrm>
          <a:prstGeom prst="rect">
            <a:avLst/>
          </a:prstGeom>
        </p:spPr>
      </p:pic>
      <p:pic>
        <p:nvPicPr>
          <p:cNvPr id="49" name="Picture 48" descr="Joshua Sears Building - Wikipedia">
            <a:extLst>
              <a:ext uri="{FF2B5EF4-FFF2-40B4-BE49-F238E27FC236}">
                <a16:creationId xmlns:a16="http://schemas.microsoft.com/office/drawing/2014/main" id="{15BB9F07-7C36-12CC-5F6B-114E97998130}"/>
              </a:ext>
            </a:extLst>
          </p:cNvPr>
          <p:cNvPicPr>
            <a:picLocks noChangeAspect="1"/>
          </p:cNvPicPr>
          <p:nvPr/>
        </p:nvPicPr>
        <p:blipFill>
          <a:blip r:embed="rId7"/>
          <a:stretch>
            <a:fillRect/>
          </a:stretch>
        </p:blipFill>
        <p:spPr>
          <a:xfrm>
            <a:off x="4656706" y="3832235"/>
            <a:ext cx="2592475" cy="1942273"/>
          </a:xfrm>
          <a:prstGeom prst="rect">
            <a:avLst/>
          </a:prstGeom>
        </p:spPr>
      </p:pic>
      <p:pic>
        <p:nvPicPr>
          <p:cNvPr id="50" name="Picture 49" descr="Reard House at Big Rock Park Central | City of Sammamish">
            <a:extLst>
              <a:ext uri="{FF2B5EF4-FFF2-40B4-BE49-F238E27FC236}">
                <a16:creationId xmlns:a16="http://schemas.microsoft.com/office/drawing/2014/main" id="{0FA5058F-0141-1732-A723-D2DB7409899D}"/>
              </a:ext>
            </a:extLst>
          </p:cNvPr>
          <p:cNvPicPr>
            <a:picLocks noChangeAspect="1"/>
          </p:cNvPicPr>
          <p:nvPr/>
        </p:nvPicPr>
        <p:blipFill>
          <a:blip r:embed="rId8"/>
          <a:stretch>
            <a:fillRect/>
          </a:stretch>
        </p:blipFill>
        <p:spPr>
          <a:xfrm>
            <a:off x="7978391" y="3847589"/>
            <a:ext cx="2903137" cy="1935425"/>
          </a:xfrm>
          <a:prstGeom prst="rect">
            <a:avLst/>
          </a:prstGeom>
        </p:spPr>
      </p:pic>
      <p:sp>
        <p:nvSpPr>
          <p:cNvPr id="51"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52"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From stumps to farms</a:t>
            </a:r>
            <a:endParaRPr lang="en-US" sz="2500" dirty="0"/>
          </a:p>
        </p:txBody>
      </p:sp>
      <p:sp>
        <p:nvSpPr>
          <p:cNvPr id="7" name="Text 5"/>
          <p:cNvSpPr/>
          <p:nvPr/>
        </p:nvSpPr>
        <p:spPr>
          <a:xfrm>
            <a:off x="548640" y="1325880"/>
            <a:ext cx="7159752" cy="3383280"/>
          </a:xfrm>
          <a:prstGeom prst="rect">
            <a:avLst/>
          </a:prstGeom>
          <a:noFill/>
          <a:ln/>
        </p:spPr>
        <p:txBody>
          <a:bodyPr wrap="square" rtlCol="0" anchor="t"/>
          <a:lstStyle/>
          <a:p>
            <a:pPr marL="285750" indent="-285750">
              <a:lnSpc>
                <a:spcPct val="116000"/>
              </a:lnSpc>
              <a:spcAft>
                <a:spcPts val="1300"/>
              </a:spcAft>
              <a:buFontTx/>
              <a:buChar char="-"/>
            </a:pPr>
            <a:r>
              <a:rPr lang="en-US" sz="1300" dirty="0">
                <a:solidFill>
                  <a:srgbClr val="564E4E"/>
                </a:solidFill>
                <a:latin typeface="Calibri" pitchFamily="34" charset="0"/>
                <a:ea typeface="Calibri" pitchFamily="34" charset="-122"/>
                <a:cs typeface="Calibri" pitchFamily="34" charset="-120"/>
              </a:rPr>
              <a:t>When the loggers left, they left behind enormous stumps. Clearing that land was brutal work, and the owners who held it had very little use for it.</a:t>
            </a:r>
            <a:endParaRPr lang="en-US" sz="1300" dirty="0"/>
          </a:p>
          <a:p>
            <a:pPr marL="285750" indent="-285750">
              <a:lnSpc>
                <a:spcPct val="116000"/>
              </a:lnSpc>
              <a:spcAft>
                <a:spcPts val="1300"/>
              </a:spcAft>
              <a:buFontTx/>
              <a:buChar char="-"/>
            </a:pPr>
            <a:r>
              <a:rPr lang="en-US" sz="1300" b="1" dirty="0">
                <a:solidFill>
                  <a:srgbClr val="7C5C3E"/>
                </a:solidFill>
                <a:latin typeface="Calibri" pitchFamily="34" charset="0"/>
                <a:ea typeface="Calibri" pitchFamily="34" charset="-122"/>
                <a:cs typeface="Calibri" pitchFamily="34" charset="-120"/>
              </a:rPr>
              <a:t>Japanese immigrant families took on the stumplands, </a:t>
            </a:r>
            <a:r>
              <a:rPr lang="en-US" sz="1300" dirty="0">
                <a:solidFill>
                  <a:srgbClr val="564E4E"/>
                </a:solidFill>
                <a:latin typeface="Calibri" pitchFamily="34" charset="0"/>
                <a:ea typeface="Calibri" pitchFamily="34" charset="-122"/>
                <a:cs typeface="Calibri" pitchFamily="34" charset="-120"/>
              </a:rPr>
              <a:t>pulled the stumps by hand and by horse, and turned them into some of the best farmland on the Eastside.</a:t>
            </a:r>
          </a:p>
          <a:p>
            <a:pPr marL="285750" indent="-285750">
              <a:lnSpc>
                <a:spcPct val="116000"/>
              </a:lnSpc>
              <a:spcAft>
                <a:spcPts val="1300"/>
              </a:spcAft>
              <a:buFontTx/>
              <a:buChar char="-"/>
            </a:pPr>
            <a:r>
              <a:rPr lang="en-US" sz="1300" b="1" dirty="0">
                <a:solidFill>
                  <a:srgbClr val="7C5C3E"/>
                </a:solidFill>
                <a:latin typeface="Calibri" pitchFamily="34" charset="0"/>
                <a:ea typeface="Calibri" pitchFamily="34" charset="-122"/>
                <a:cs typeface="Calibri" pitchFamily="34" charset="-120"/>
              </a:rPr>
              <a:t>They organised. </a:t>
            </a:r>
            <a:r>
              <a:rPr lang="en-US" sz="1300" dirty="0">
                <a:solidFill>
                  <a:srgbClr val="564E4E"/>
                </a:solidFill>
                <a:latin typeface="Calibri" pitchFamily="34" charset="0"/>
                <a:ea typeface="Calibri" pitchFamily="34" charset="-122"/>
                <a:cs typeface="Calibri" pitchFamily="34" charset="-120"/>
              </a:rPr>
              <a:t>A growers' association formed in 1930 and built its own packing shed in 1933. By 1931 Eastside growers were shipping strawberries and peas across the Northwest by rail.</a:t>
            </a:r>
            <a:endParaRPr lang="en-US" sz="1300" dirty="0"/>
          </a:p>
          <a:p>
            <a:pPr marL="285750" indent="-285750">
              <a:lnSpc>
                <a:spcPct val="116000"/>
              </a:lnSpc>
              <a:spcAft>
                <a:spcPts val="1300"/>
              </a:spcAft>
              <a:buFontTx/>
              <a:buChar char="-"/>
            </a:pPr>
            <a:r>
              <a:rPr lang="en-US" sz="1300" b="1" dirty="0">
                <a:solidFill>
                  <a:srgbClr val="7C5C3E"/>
                </a:solidFill>
                <a:latin typeface="Calibri" pitchFamily="34" charset="0"/>
                <a:ea typeface="Calibri" pitchFamily="34" charset="-122"/>
                <a:cs typeface="Calibri" pitchFamily="34" charset="-120"/>
              </a:rPr>
              <a:t>By the late 1930s, </a:t>
            </a:r>
            <a:r>
              <a:rPr lang="en-US" sz="1300" dirty="0">
                <a:solidFill>
                  <a:srgbClr val="564E4E"/>
                </a:solidFill>
                <a:latin typeface="Calibri" pitchFamily="34" charset="0"/>
                <a:ea typeface="Calibri" pitchFamily="34" charset="-122"/>
                <a:cs typeface="Calibri" pitchFamily="34" charset="-120"/>
              </a:rPr>
              <a:t>around nine of every ten Eastside farm workers were Japanese American. Bellevue's Strawberry Festival was the region's celebration of their crop.</a:t>
            </a:r>
            <a:endParaRPr lang="en-US" sz="1300" dirty="0"/>
          </a:p>
        </p:txBody>
      </p:sp>
      <p:sp>
        <p:nvSpPr>
          <p:cNvPr id="8" name="Shape 6"/>
          <p:cNvSpPr/>
          <p:nvPr/>
        </p:nvSpPr>
        <p:spPr>
          <a:xfrm>
            <a:off x="7982712" y="1325880"/>
            <a:ext cx="3657600" cy="3383280"/>
          </a:xfrm>
          <a:prstGeom prst="roundRect">
            <a:avLst>
              <a:gd name="adj" fmla="val 1622"/>
            </a:avLst>
          </a:prstGeom>
          <a:solidFill>
            <a:srgbClr val="F3F2ED"/>
          </a:solidFill>
          <a:ln/>
        </p:spPr>
        <p:txBody>
          <a:bodyPr/>
          <a:lstStyle/>
          <a:p>
            <a:endParaRPr lang="en-US"/>
          </a:p>
        </p:txBody>
      </p:sp>
      <p:sp>
        <p:nvSpPr>
          <p:cNvPr id="9" name="Text 7"/>
          <p:cNvSpPr/>
          <p:nvPr/>
        </p:nvSpPr>
        <p:spPr>
          <a:xfrm>
            <a:off x="8275320" y="1600200"/>
            <a:ext cx="3072384" cy="453542"/>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9 in 10</a:t>
            </a:r>
            <a:endParaRPr lang="en-US" sz="3200" dirty="0"/>
          </a:p>
        </p:txBody>
      </p:sp>
      <p:sp>
        <p:nvSpPr>
          <p:cNvPr id="10" name="Text 8"/>
          <p:cNvSpPr/>
          <p:nvPr/>
        </p:nvSpPr>
        <p:spPr>
          <a:xfrm>
            <a:off x="8275320" y="2053742"/>
            <a:ext cx="3072384" cy="418186"/>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Eastside farm workers were Japanese American by the late 1930s</a:t>
            </a:r>
            <a:endParaRPr lang="en-US" sz="1050" dirty="0"/>
          </a:p>
        </p:txBody>
      </p:sp>
      <p:sp>
        <p:nvSpPr>
          <p:cNvPr id="11" name="Text 9"/>
          <p:cNvSpPr/>
          <p:nvPr/>
        </p:nvSpPr>
        <p:spPr>
          <a:xfrm>
            <a:off x="8275320" y="2545080"/>
            <a:ext cx="3072384" cy="453542"/>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In 1930</a:t>
            </a:r>
            <a:endParaRPr lang="en-US" sz="3200" dirty="0"/>
          </a:p>
        </p:txBody>
      </p:sp>
      <p:sp>
        <p:nvSpPr>
          <p:cNvPr id="12" name="Text 10"/>
          <p:cNvSpPr/>
          <p:nvPr/>
        </p:nvSpPr>
        <p:spPr>
          <a:xfrm>
            <a:off x="8275320" y="2998622"/>
            <a:ext cx="3072384" cy="418186"/>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growers' association founded</a:t>
            </a:r>
            <a:endParaRPr lang="en-US" sz="1050" dirty="0"/>
          </a:p>
        </p:txBody>
      </p:sp>
      <p:sp>
        <p:nvSpPr>
          <p:cNvPr id="13" name="Text 11"/>
          <p:cNvSpPr/>
          <p:nvPr/>
        </p:nvSpPr>
        <p:spPr>
          <a:xfrm>
            <a:off x="8275320" y="3489960"/>
            <a:ext cx="3072384" cy="453542"/>
          </a:xfrm>
          <a:prstGeom prst="rect">
            <a:avLst/>
          </a:prstGeom>
          <a:noFill/>
          <a:ln/>
        </p:spPr>
        <p:txBody>
          <a:bodyPr wrap="square" rtlCol="0" anchor="ctr"/>
          <a:lstStyle/>
          <a:p>
            <a:pPr marL="0" indent="0">
              <a:buNone/>
            </a:pPr>
            <a:r>
              <a:rPr lang="en-US" sz="3200" b="1" dirty="0">
                <a:solidFill>
                  <a:srgbClr val="7C5C3E"/>
                </a:solidFill>
                <a:latin typeface="Cambria" pitchFamily="34" charset="0"/>
                <a:ea typeface="Cambria" pitchFamily="34" charset="-122"/>
                <a:cs typeface="Cambria" pitchFamily="34" charset="-120"/>
              </a:rPr>
              <a:t>In 1933</a:t>
            </a:r>
            <a:endParaRPr lang="en-US" sz="3200" dirty="0"/>
          </a:p>
        </p:txBody>
      </p:sp>
      <p:sp>
        <p:nvSpPr>
          <p:cNvPr id="14" name="Text 12"/>
          <p:cNvSpPr/>
          <p:nvPr/>
        </p:nvSpPr>
        <p:spPr>
          <a:xfrm>
            <a:off x="8275320" y="3943502"/>
            <a:ext cx="3072384" cy="418186"/>
          </a:xfrm>
          <a:prstGeom prst="rect">
            <a:avLst/>
          </a:prstGeom>
          <a:noFill/>
          <a:ln/>
        </p:spPr>
        <p:txBody>
          <a:bodyPr wrap="square" rtlCol="0" anchor="t"/>
          <a:lstStyle/>
          <a:p>
            <a:pPr marL="0" indent="0">
              <a:lnSpc>
                <a:spcPct val="110000"/>
              </a:lnSpc>
              <a:buNone/>
            </a:pPr>
            <a:r>
              <a:rPr lang="en-US" sz="1050" dirty="0">
                <a:solidFill>
                  <a:srgbClr val="564E4E"/>
                </a:solidFill>
                <a:latin typeface="Calibri" pitchFamily="34" charset="0"/>
                <a:ea typeface="Calibri" pitchFamily="34" charset="-122"/>
                <a:cs typeface="Calibri" pitchFamily="34" charset="-120"/>
              </a:rPr>
              <a:t>They had their own packing shed built</a:t>
            </a:r>
            <a:endParaRPr lang="en-US" sz="1050" dirty="0"/>
          </a:p>
        </p:txBody>
      </p:sp>
      <p:sp>
        <p:nvSpPr>
          <p:cNvPr id="18" name="Text 1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16</a:t>
            </a:r>
            <a:endParaRPr lang="en-US" sz="900" dirty="0"/>
          </a:p>
        </p:txBody>
      </p:sp>
      <p:pic>
        <p:nvPicPr>
          <p:cNvPr id="19" name="Picture 18" descr="Japanese Farmers in Bellevue (1898 - 1942) — Eastside Heritage Center">
            <a:extLst>
              <a:ext uri="{FF2B5EF4-FFF2-40B4-BE49-F238E27FC236}">
                <a16:creationId xmlns:a16="http://schemas.microsoft.com/office/drawing/2014/main" id="{22CA278D-40A3-A2F6-30B6-40ED631F2EE5}"/>
              </a:ext>
            </a:extLst>
          </p:cNvPr>
          <p:cNvPicPr>
            <a:picLocks noChangeAspect="1"/>
          </p:cNvPicPr>
          <p:nvPr/>
        </p:nvPicPr>
        <p:blipFill>
          <a:blip r:embed="rId3"/>
          <a:stretch>
            <a:fillRect/>
          </a:stretch>
        </p:blipFill>
        <p:spPr>
          <a:xfrm>
            <a:off x="548640" y="4152595"/>
            <a:ext cx="3080588" cy="2138290"/>
          </a:xfrm>
          <a:prstGeom prst="rect">
            <a:avLst/>
          </a:prstGeom>
        </p:spPr>
      </p:pic>
      <p:pic>
        <p:nvPicPr>
          <p:cNvPr id="20" name="Picture 19" descr="Bellevue's first Strawberry Festival is held in June 1925. - HistoryLink.org">
            <a:extLst>
              <a:ext uri="{FF2B5EF4-FFF2-40B4-BE49-F238E27FC236}">
                <a16:creationId xmlns:a16="http://schemas.microsoft.com/office/drawing/2014/main" id="{0016F16B-8191-6164-95C6-5FACA76A2A8F}"/>
              </a:ext>
            </a:extLst>
          </p:cNvPr>
          <p:cNvPicPr>
            <a:picLocks noChangeAspect="1"/>
          </p:cNvPicPr>
          <p:nvPr/>
        </p:nvPicPr>
        <p:blipFill>
          <a:blip r:embed="rId4"/>
          <a:stretch>
            <a:fillRect/>
          </a:stretch>
        </p:blipFill>
        <p:spPr>
          <a:xfrm>
            <a:off x="4307210" y="4152595"/>
            <a:ext cx="2964113" cy="2138290"/>
          </a:xfrm>
          <a:prstGeom prst="rect">
            <a:avLst/>
          </a:prstGeom>
        </p:spPr>
      </p:pic>
      <p:sp>
        <p:nvSpPr>
          <p:cNvPr id="2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A rule that did not apply to everyone</a:t>
            </a:r>
            <a:endParaRPr lang="en-US" sz="2500" dirty="0"/>
          </a:p>
        </p:txBody>
      </p:sp>
      <p:sp>
        <p:nvSpPr>
          <p:cNvPr id="7" name="Shape 5"/>
          <p:cNvSpPr/>
          <p:nvPr/>
        </p:nvSpPr>
        <p:spPr>
          <a:xfrm>
            <a:off x="548640" y="1325880"/>
            <a:ext cx="5362956" cy="3337560"/>
          </a:xfrm>
          <a:prstGeom prst="roundRect">
            <a:avLst>
              <a:gd name="adj" fmla="val 1644"/>
            </a:avLst>
          </a:prstGeom>
          <a:solidFill>
            <a:srgbClr val="F3F2ED"/>
          </a:solidFill>
          <a:ln/>
        </p:spPr>
        <p:txBody>
          <a:bodyPr/>
          <a:lstStyle/>
          <a:p>
            <a:endParaRPr lang="en-US"/>
          </a:p>
        </p:txBody>
      </p:sp>
      <p:sp>
        <p:nvSpPr>
          <p:cNvPr id="8" name="Text 6"/>
          <p:cNvSpPr/>
          <p:nvPr/>
        </p:nvSpPr>
        <p:spPr>
          <a:xfrm>
            <a:off x="868680" y="1554480"/>
            <a:ext cx="4722876" cy="32004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PETER KIRK, 1886</a:t>
            </a:r>
            <a:endParaRPr lang="en-US" sz="1200" dirty="0"/>
          </a:p>
        </p:txBody>
      </p:sp>
      <p:sp>
        <p:nvSpPr>
          <p:cNvPr id="9" name="Text 7"/>
          <p:cNvSpPr/>
          <p:nvPr/>
        </p:nvSpPr>
        <p:spPr>
          <a:xfrm>
            <a:off x="868680" y="1920240"/>
            <a:ext cx="4722876" cy="54864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A British citizen, so the law would not let him buy land in Washington.</a:t>
            </a:r>
            <a:endParaRPr lang="en-US" sz="1250" dirty="0"/>
          </a:p>
        </p:txBody>
      </p:sp>
      <p:sp>
        <p:nvSpPr>
          <p:cNvPr id="10" name="Text 8"/>
          <p:cNvSpPr/>
          <p:nvPr/>
        </p:nvSpPr>
        <p:spPr>
          <a:xfrm>
            <a:off x="868680" y="2606040"/>
            <a:ext cx="4722876" cy="274320"/>
          </a:xfrm>
          <a:prstGeom prst="rect">
            <a:avLst/>
          </a:prstGeom>
          <a:noFill/>
          <a:ln/>
        </p:spPr>
        <p:txBody>
          <a:bodyPr wrap="square" rtlCol="0" anchor="ctr"/>
          <a:lstStyle/>
          <a:p>
            <a:pPr marL="0" indent="0">
              <a:buNone/>
            </a:pPr>
            <a:r>
              <a:rPr lang="en-US" sz="1000" b="1" kern="0" spc="120" dirty="0">
                <a:solidFill>
                  <a:srgbClr val="6E6260"/>
                </a:solidFill>
                <a:latin typeface="Calibri" pitchFamily="34" charset="0"/>
                <a:ea typeface="Calibri" pitchFamily="34" charset="-122"/>
                <a:cs typeface="Calibri" pitchFamily="34" charset="-120"/>
              </a:rPr>
              <a:t>WHAT HE DID ABOUT IT</a:t>
            </a:r>
            <a:endParaRPr lang="en-US" sz="1000" dirty="0"/>
          </a:p>
        </p:txBody>
      </p:sp>
      <p:sp>
        <p:nvSpPr>
          <p:cNvPr id="11" name="Text 9"/>
          <p:cNvSpPr/>
          <p:nvPr/>
        </p:nvSpPr>
        <p:spPr>
          <a:xfrm>
            <a:off x="868680" y="2898648"/>
            <a:ext cx="4722876" cy="82296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His wealthy business partner bought it for him. The obstacle cost him a signature.</a:t>
            </a:r>
            <a:endParaRPr lang="en-US" sz="1250" dirty="0"/>
          </a:p>
        </p:txBody>
      </p:sp>
      <p:sp>
        <p:nvSpPr>
          <p:cNvPr id="12" name="Shape 10"/>
          <p:cNvSpPr/>
          <p:nvPr/>
        </p:nvSpPr>
        <p:spPr>
          <a:xfrm>
            <a:off x="6277356" y="1325880"/>
            <a:ext cx="5362956" cy="3337560"/>
          </a:xfrm>
          <a:prstGeom prst="roundRect">
            <a:avLst>
              <a:gd name="adj" fmla="val 1644"/>
            </a:avLst>
          </a:prstGeom>
          <a:solidFill>
            <a:srgbClr val="F3F2ED"/>
          </a:solidFill>
          <a:ln/>
        </p:spPr>
        <p:txBody>
          <a:bodyPr/>
          <a:lstStyle/>
          <a:p>
            <a:endParaRPr lang="en-US"/>
          </a:p>
        </p:txBody>
      </p:sp>
      <p:sp>
        <p:nvSpPr>
          <p:cNvPr id="13" name="Text 11"/>
          <p:cNvSpPr/>
          <p:nvPr/>
        </p:nvSpPr>
        <p:spPr>
          <a:xfrm>
            <a:off x="6597396" y="1554480"/>
            <a:ext cx="4722876" cy="320040"/>
          </a:xfrm>
          <a:prstGeom prst="rect">
            <a:avLst/>
          </a:prstGeom>
          <a:noFill/>
          <a:ln/>
        </p:spPr>
        <p:txBody>
          <a:bodyPr wrap="square" rtlCol="0" anchor="ctr"/>
          <a:lstStyle/>
          <a:p>
            <a:pPr marL="0" indent="0">
              <a:buNone/>
            </a:pPr>
            <a:r>
              <a:rPr lang="en-US" sz="1200" b="1" kern="0" spc="140" dirty="0">
                <a:solidFill>
                  <a:srgbClr val="7C5C3E"/>
                </a:solidFill>
                <a:latin typeface="Calibri" pitchFamily="34" charset="0"/>
                <a:ea typeface="Calibri" pitchFamily="34" charset="-122"/>
                <a:cs typeface="Calibri" pitchFamily="34" charset="-120"/>
              </a:rPr>
              <a:t>JAPANESE IMMIGRANT FAMILIES</a:t>
            </a:r>
            <a:endParaRPr lang="en-US" sz="1200" dirty="0"/>
          </a:p>
        </p:txBody>
      </p:sp>
      <p:sp>
        <p:nvSpPr>
          <p:cNvPr id="14" name="Text 12"/>
          <p:cNvSpPr/>
          <p:nvPr/>
        </p:nvSpPr>
        <p:spPr>
          <a:xfrm>
            <a:off x="6597396" y="1920240"/>
            <a:ext cx="4722876" cy="54864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Many could not become United States citizens, and so could not own land in their own names either.</a:t>
            </a:r>
            <a:endParaRPr lang="en-US" sz="1250" dirty="0"/>
          </a:p>
        </p:txBody>
      </p:sp>
      <p:sp>
        <p:nvSpPr>
          <p:cNvPr id="15" name="Text 13"/>
          <p:cNvSpPr/>
          <p:nvPr/>
        </p:nvSpPr>
        <p:spPr>
          <a:xfrm>
            <a:off x="6597396" y="2606040"/>
            <a:ext cx="4722876" cy="274320"/>
          </a:xfrm>
          <a:prstGeom prst="rect">
            <a:avLst/>
          </a:prstGeom>
          <a:noFill/>
          <a:ln/>
        </p:spPr>
        <p:txBody>
          <a:bodyPr wrap="square" rtlCol="0" anchor="ctr"/>
          <a:lstStyle/>
          <a:p>
            <a:pPr marL="0" indent="0">
              <a:buNone/>
            </a:pPr>
            <a:r>
              <a:rPr lang="en-US" sz="1000" b="1" kern="0" spc="120" dirty="0">
                <a:solidFill>
                  <a:srgbClr val="6E6260"/>
                </a:solidFill>
                <a:latin typeface="Calibri" pitchFamily="34" charset="0"/>
                <a:ea typeface="Calibri" pitchFamily="34" charset="-122"/>
                <a:cs typeface="Calibri" pitchFamily="34" charset="-120"/>
              </a:rPr>
              <a:t>WHAT THEY DID ABOUT IT</a:t>
            </a:r>
            <a:endParaRPr lang="en-US" sz="1000" dirty="0"/>
          </a:p>
        </p:txBody>
      </p:sp>
      <p:sp>
        <p:nvSpPr>
          <p:cNvPr id="16" name="Text 14"/>
          <p:cNvSpPr/>
          <p:nvPr/>
        </p:nvSpPr>
        <p:spPr>
          <a:xfrm>
            <a:off x="6597396" y="2898648"/>
            <a:ext cx="4722876" cy="1371600"/>
          </a:xfrm>
          <a:prstGeom prst="rect">
            <a:avLst/>
          </a:prstGeom>
          <a:noFill/>
          <a:ln/>
        </p:spPr>
        <p:txBody>
          <a:bodyPr wrap="square" rtlCol="0" anchor="ctr"/>
          <a:lstStyle/>
          <a:p>
            <a:pPr marL="0" indent="0">
              <a:lnSpc>
                <a:spcPct val="115000"/>
              </a:lnSpc>
              <a:buNone/>
            </a:pPr>
            <a:r>
              <a:rPr lang="en-US" sz="1250" dirty="0">
                <a:solidFill>
                  <a:srgbClr val="564E4E"/>
                </a:solidFill>
                <a:latin typeface="Calibri" pitchFamily="34" charset="0"/>
                <a:ea typeface="Calibri" pitchFamily="34" charset="-122"/>
                <a:cs typeface="Calibri" pitchFamily="34" charset="-120"/>
              </a:rPr>
              <a:t>Some held land in the names of their American-born children, who were citizens by birth. Others could only lease land or work someone else's.</a:t>
            </a:r>
            <a:endParaRPr lang="en-US" sz="1250" dirty="0"/>
          </a:p>
        </p:txBody>
      </p:sp>
      <p:sp>
        <p:nvSpPr>
          <p:cNvPr id="17" name="Shape 15"/>
          <p:cNvSpPr/>
          <p:nvPr/>
        </p:nvSpPr>
        <p:spPr>
          <a:xfrm>
            <a:off x="548640" y="4937760"/>
            <a:ext cx="11091672" cy="822960"/>
          </a:xfrm>
          <a:prstGeom prst="roundRect">
            <a:avLst>
              <a:gd name="adj" fmla="val 6667"/>
            </a:avLst>
          </a:prstGeom>
          <a:solidFill>
            <a:srgbClr val="1D3433"/>
          </a:solidFill>
          <a:ln/>
        </p:spPr>
        <p:txBody>
          <a:bodyPr/>
          <a:lstStyle/>
          <a:p>
            <a:endParaRPr lang="en-US"/>
          </a:p>
        </p:txBody>
      </p:sp>
      <p:sp>
        <p:nvSpPr>
          <p:cNvPr id="18" name="Text 16"/>
          <p:cNvSpPr/>
          <p:nvPr/>
        </p:nvSpPr>
        <p:spPr>
          <a:xfrm>
            <a:off x="868680" y="4937760"/>
            <a:ext cx="10451592" cy="822960"/>
          </a:xfrm>
          <a:prstGeom prst="rect">
            <a:avLst/>
          </a:prstGeom>
          <a:noFill/>
          <a:ln/>
        </p:spPr>
        <p:txBody>
          <a:bodyPr wrap="square" rtlCol="0" anchor="ctr"/>
          <a:lstStyle/>
          <a:p>
            <a:pPr marL="0" indent="0">
              <a:buNone/>
            </a:pPr>
            <a:r>
              <a:rPr lang="en-US" sz="1650" i="1" dirty="0">
                <a:solidFill>
                  <a:srgbClr val="FFFFFF"/>
                </a:solidFill>
                <a:latin typeface="Cambria" pitchFamily="34" charset="0"/>
                <a:ea typeface="Cambria" pitchFamily="34" charset="-122"/>
                <a:cs typeface="Cambria" pitchFamily="34" charset="-120"/>
              </a:rPr>
              <a:t>The same kind of rule hit two groups very differently, depending on certain things</a:t>
            </a:r>
            <a:endParaRPr lang="en-US" sz="1650" dirty="0"/>
          </a:p>
        </p:txBody>
      </p:sp>
      <p:sp>
        <p:nvSpPr>
          <p:cNvPr id="19" name="Shape 17"/>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0" name="Text 18"/>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What happened between these groups that was the same? That was different? Why?</a:t>
            </a:r>
            <a:endParaRPr lang="en-US" sz="1250" dirty="0"/>
          </a:p>
        </p:txBody>
      </p:sp>
      <p:sp>
        <p:nvSpPr>
          <p:cNvPr id="22" name="Text 20"/>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17</a:t>
            </a:r>
            <a:endParaRPr lang="en-US" sz="900" dirty="0"/>
          </a:p>
        </p:txBody>
      </p:sp>
      <p:sp>
        <p:nvSpPr>
          <p:cNvPr id="23"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4"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3" name="Text 1"/>
          <p:cNvSpPr/>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1  ·  PRIMARY SOURCE</a:t>
            </a:r>
            <a:endParaRPr lang="en-US" sz="1050" dirty="0"/>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How to read a photograph</a:t>
            </a:r>
            <a:endParaRPr lang="en-US" sz="2500" dirty="0"/>
          </a:p>
        </p:txBody>
      </p:sp>
      <p:sp>
        <p:nvSpPr>
          <p:cNvPr id="7" name="Shape 5"/>
          <p:cNvSpPr/>
          <p:nvPr/>
        </p:nvSpPr>
        <p:spPr>
          <a:xfrm>
            <a:off x="548640" y="1325880"/>
            <a:ext cx="3200400" cy="3931920"/>
          </a:xfrm>
          <a:prstGeom prst="roundRect">
            <a:avLst>
              <a:gd name="adj" fmla="val 1143"/>
            </a:avLst>
          </a:prstGeom>
          <a:solidFill>
            <a:srgbClr val="E4DFD2"/>
          </a:solidFill>
          <a:ln/>
        </p:spPr>
        <p:txBody>
          <a:bodyPr/>
          <a:lstStyle/>
          <a:p>
            <a:endParaRPr lang="en-US"/>
          </a:p>
        </p:txBody>
      </p:sp>
      <p:pic>
        <p:nvPicPr>
          <p:cNvPr id="8" name="Image 0" descr="/home/claude/media/image7.jpeg"/>
          <p:cNvPicPr>
            <a:picLocks noChangeAspect="1"/>
          </p:cNvPicPr>
          <p:nvPr/>
        </p:nvPicPr>
        <p:blipFill>
          <a:blip r:embed="rId3"/>
          <a:srcRect/>
          <a:stretch/>
        </p:blipFill>
        <p:spPr>
          <a:xfrm>
            <a:off x="548640" y="1325880"/>
            <a:ext cx="3200400" cy="3931920"/>
          </a:xfrm>
          <a:prstGeom prst="rect">
            <a:avLst/>
          </a:prstGeom>
        </p:spPr>
      </p:pic>
      <p:sp>
        <p:nvSpPr>
          <p:cNvPr id="9" name="Text 6"/>
          <p:cNvSpPr/>
          <p:nvPr/>
        </p:nvSpPr>
        <p:spPr>
          <a:xfrm>
            <a:off x="548640" y="5312664"/>
            <a:ext cx="3200400" cy="274320"/>
          </a:xfrm>
          <a:prstGeom prst="rect">
            <a:avLst/>
          </a:prstGeom>
          <a:noFill/>
          <a:ln/>
        </p:spPr>
        <p:txBody>
          <a:bodyPr wrap="square" rtlCol="0" anchor="ctr"/>
          <a:lstStyle/>
          <a:p>
            <a:pPr marL="0" indent="0">
              <a:buNone/>
            </a:pPr>
            <a:r>
              <a:rPr lang="en-US" sz="1000" b="1" dirty="0">
                <a:solidFill>
                  <a:srgbClr val="564E4E"/>
                </a:solidFill>
                <a:latin typeface="Calibri" pitchFamily="34" charset="0"/>
                <a:ea typeface="Calibri" pitchFamily="34" charset="-122"/>
                <a:cs typeface="Calibri" pitchFamily="34" charset="-120"/>
              </a:rPr>
              <a:t>Logging railroad, Eastside, about 1885</a:t>
            </a:r>
            <a:endParaRPr lang="en-US" sz="1000" dirty="0"/>
          </a:p>
        </p:txBody>
      </p:sp>
      <p:sp>
        <p:nvSpPr>
          <p:cNvPr id="10" name="Text 7"/>
          <p:cNvSpPr/>
          <p:nvPr/>
        </p:nvSpPr>
        <p:spPr>
          <a:xfrm>
            <a:off x="548640" y="5532120"/>
            <a:ext cx="3200400" cy="27432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Eastside Heritage Center</a:t>
            </a:r>
            <a:endParaRPr lang="en-US" sz="850" dirty="0"/>
          </a:p>
        </p:txBody>
      </p:sp>
      <p:sp>
        <p:nvSpPr>
          <p:cNvPr id="11" name="Shape 8"/>
          <p:cNvSpPr/>
          <p:nvPr/>
        </p:nvSpPr>
        <p:spPr>
          <a:xfrm>
            <a:off x="4160520" y="1362456"/>
            <a:ext cx="402336" cy="402336"/>
          </a:xfrm>
          <a:prstGeom prst="ellipse">
            <a:avLst/>
          </a:prstGeom>
          <a:solidFill>
            <a:srgbClr val="7C5C3E"/>
          </a:solidFill>
          <a:ln/>
        </p:spPr>
        <p:txBody>
          <a:bodyPr/>
          <a:lstStyle/>
          <a:p>
            <a:endParaRPr lang="en-US"/>
          </a:p>
        </p:txBody>
      </p:sp>
      <p:sp>
        <p:nvSpPr>
          <p:cNvPr id="12" name="Text 9"/>
          <p:cNvSpPr/>
          <p:nvPr/>
        </p:nvSpPr>
        <p:spPr>
          <a:xfrm>
            <a:off x="4160520" y="1362456"/>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3" name="Text 10"/>
          <p:cNvSpPr/>
          <p:nvPr/>
        </p:nvSpPr>
        <p:spPr>
          <a:xfrm>
            <a:off x="4727448" y="1325880"/>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Who made this?</a:t>
            </a:r>
            <a:endParaRPr lang="en-US" sz="1400" dirty="0"/>
          </a:p>
        </p:txBody>
      </p:sp>
      <p:sp>
        <p:nvSpPr>
          <p:cNvPr id="14" name="Text 11"/>
          <p:cNvSpPr/>
          <p:nvPr/>
        </p:nvSpPr>
        <p:spPr>
          <a:xfrm>
            <a:off x="4727448" y="1655064"/>
            <a:ext cx="6912864" cy="640080"/>
          </a:xfrm>
          <a:prstGeom prst="rect">
            <a:avLst/>
          </a:prstGeom>
          <a:noFill/>
          <a:ln/>
        </p:spPr>
        <p:txBody>
          <a:bodyPr wrap="square" rtlCol="0" anchor="ctr"/>
          <a:lstStyle/>
          <a:p>
            <a:pPr marL="0" indent="0">
              <a:lnSpc>
                <a:spcPct val="112000"/>
              </a:lnSpc>
              <a:buNone/>
            </a:pPr>
            <a:endParaRPr lang="en-US" sz="1200" dirty="0"/>
          </a:p>
        </p:txBody>
      </p:sp>
      <p:sp>
        <p:nvSpPr>
          <p:cNvPr id="15" name="Shape 12"/>
          <p:cNvSpPr/>
          <p:nvPr/>
        </p:nvSpPr>
        <p:spPr>
          <a:xfrm>
            <a:off x="4160520" y="2404872"/>
            <a:ext cx="402336" cy="402336"/>
          </a:xfrm>
          <a:prstGeom prst="ellipse">
            <a:avLst/>
          </a:prstGeom>
          <a:solidFill>
            <a:srgbClr val="7C5C3E"/>
          </a:solidFill>
          <a:ln/>
        </p:spPr>
        <p:txBody>
          <a:bodyPr/>
          <a:lstStyle/>
          <a:p>
            <a:endParaRPr lang="en-US"/>
          </a:p>
        </p:txBody>
      </p:sp>
      <p:sp>
        <p:nvSpPr>
          <p:cNvPr id="16" name="Text 13"/>
          <p:cNvSpPr/>
          <p:nvPr/>
        </p:nvSpPr>
        <p:spPr>
          <a:xfrm>
            <a:off x="4160520" y="2404872"/>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7" name="Text 14"/>
          <p:cNvSpPr/>
          <p:nvPr/>
        </p:nvSpPr>
        <p:spPr>
          <a:xfrm>
            <a:off x="4727448" y="2368296"/>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When was it made?</a:t>
            </a:r>
            <a:endParaRPr lang="en-US" sz="1400" dirty="0"/>
          </a:p>
        </p:txBody>
      </p:sp>
      <p:sp>
        <p:nvSpPr>
          <p:cNvPr id="18" name="Text 15"/>
          <p:cNvSpPr/>
          <p:nvPr/>
        </p:nvSpPr>
        <p:spPr>
          <a:xfrm>
            <a:off x="4727448" y="2697480"/>
            <a:ext cx="6912864" cy="640080"/>
          </a:xfrm>
          <a:prstGeom prst="rect">
            <a:avLst/>
          </a:prstGeom>
          <a:noFill/>
          <a:ln/>
        </p:spPr>
        <p:txBody>
          <a:bodyPr wrap="square" rtlCol="0" anchor="ctr"/>
          <a:lstStyle/>
          <a:p>
            <a:pPr marL="0" indent="0">
              <a:lnSpc>
                <a:spcPct val="112000"/>
              </a:lnSpc>
              <a:buNone/>
            </a:pPr>
            <a:endParaRPr lang="en-US" sz="1200" dirty="0"/>
          </a:p>
        </p:txBody>
      </p:sp>
      <p:sp>
        <p:nvSpPr>
          <p:cNvPr id="19" name="Shape 16"/>
          <p:cNvSpPr/>
          <p:nvPr/>
        </p:nvSpPr>
        <p:spPr>
          <a:xfrm>
            <a:off x="4160520" y="3447288"/>
            <a:ext cx="402336" cy="402336"/>
          </a:xfrm>
          <a:prstGeom prst="ellipse">
            <a:avLst/>
          </a:prstGeom>
          <a:solidFill>
            <a:srgbClr val="7C5C3E"/>
          </a:solidFill>
          <a:ln/>
        </p:spPr>
        <p:txBody>
          <a:bodyPr/>
          <a:lstStyle/>
          <a:p>
            <a:endParaRPr lang="en-US"/>
          </a:p>
        </p:txBody>
      </p:sp>
      <p:sp>
        <p:nvSpPr>
          <p:cNvPr id="20" name="Text 17"/>
          <p:cNvSpPr/>
          <p:nvPr/>
        </p:nvSpPr>
        <p:spPr>
          <a:xfrm>
            <a:off x="4160520" y="3447288"/>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21" name="Text 18"/>
          <p:cNvSpPr/>
          <p:nvPr/>
        </p:nvSpPr>
        <p:spPr>
          <a:xfrm>
            <a:off x="4727448" y="3410712"/>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Why was it made?</a:t>
            </a:r>
            <a:endParaRPr lang="en-US" sz="1400" dirty="0"/>
          </a:p>
        </p:txBody>
      </p:sp>
      <p:sp>
        <p:nvSpPr>
          <p:cNvPr id="22" name="Text 19"/>
          <p:cNvSpPr/>
          <p:nvPr/>
        </p:nvSpPr>
        <p:spPr>
          <a:xfrm>
            <a:off x="4727448" y="3739896"/>
            <a:ext cx="6912864" cy="640080"/>
          </a:xfrm>
          <a:prstGeom prst="rect">
            <a:avLst/>
          </a:prstGeom>
          <a:noFill/>
          <a:ln/>
        </p:spPr>
        <p:txBody>
          <a:bodyPr wrap="square" rtlCol="0" anchor="ctr"/>
          <a:lstStyle/>
          <a:p>
            <a:pPr marL="0" indent="0">
              <a:lnSpc>
                <a:spcPct val="112000"/>
              </a:lnSpc>
              <a:buNone/>
            </a:pPr>
            <a:endParaRPr lang="en-US" sz="1200" dirty="0"/>
          </a:p>
        </p:txBody>
      </p:sp>
      <p:sp>
        <p:nvSpPr>
          <p:cNvPr id="23" name="Shape 20"/>
          <p:cNvSpPr/>
          <p:nvPr/>
        </p:nvSpPr>
        <p:spPr>
          <a:xfrm>
            <a:off x="4160520" y="4489704"/>
            <a:ext cx="402336" cy="402336"/>
          </a:xfrm>
          <a:prstGeom prst="ellipse">
            <a:avLst/>
          </a:prstGeom>
          <a:solidFill>
            <a:srgbClr val="7C5C3E"/>
          </a:solidFill>
          <a:ln/>
        </p:spPr>
        <p:txBody>
          <a:bodyPr/>
          <a:lstStyle/>
          <a:p>
            <a:endParaRPr lang="en-US"/>
          </a:p>
        </p:txBody>
      </p:sp>
      <p:sp>
        <p:nvSpPr>
          <p:cNvPr id="24" name="Text 21"/>
          <p:cNvSpPr/>
          <p:nvPr/>
        </p:nvSpPr>
        <p:spPr>
          <a:xfrm>
            <a:off x="4160520" y="4489704"/>
            <a:ext cx="402336" cy="402336"/>
          </a:xfrm>
          <a:prstGeom prst="rect">
            <a:avLst/>
          </a:prstGeom>
          <a:noFill/>
          <a:ln/>
        </p:spPr>
        <p:txBody>
          <a:bodyPr wrap="square"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5" name="Text 22"/>
          <p:cNvSpPr/>
          <p:nvPr/>
        </p:nvSpPr>
        <p:spPr>
          <a:xfrm>
            <a:off x="4727448" y="4453128"/>
            <a:ext cx="6912864" cy="320040"/>
          </a:xfrm>
          <a:prstGeom prst="rect">
            <a:avLst/>
          </a:prstGeom>
          <a:noFill/>
          <a:ln/>
        </p:spPr>
        <p:txBody>
          <a:bodyPr wrap="square" rtlCol="0" anchor="ctr"/>
          <a:lstStyle/>
          <a:p>
            <a:pPr marL="0" indent="0">
              <a:buNone/>
            </a:pPr>
            <a:r>
              <a:rPr lang="en-US" sz="1400" b="1" dirty="0">
                <a:solidFill>
                  <a:srgbClr val="564E4E"/>
                </a:solidFill>
                <a:latin typeface="Calibri" pitchFamily="34" charset="0"/>
                <a:ea typeface="Calibri" pitchFamily="34" charset="-122"/>
                <a:cs typeface="Calibri" pitchFamily="34" charset="-120"/>
              </a:rPr>
              <a:t>How do we know we can trust it?</a:t>
            </a:r>
            <a:endParaRPr lang="en-US" sz="1400" dirty="0"/>
          </a:p>
        </p:txBody>
      </p:sp>
      <p:sp>
        <p:nvSpPr>
          <p:cNvPr id="26" name="Text 23"/>
          <p:cNvSpPr/>
          <p:nvPr/>
        </p:nvSpPr>
        <p:spPr>
          <a:xfrm>
            <a:off x="4727448" y="4782312"/>
            <a:ext cx="6912864" cy="640080"/>
          </a:xfrm>
          <a:prstGeom prst="rect">
            <a:avLst/>
          </a:prstGeom>
          <a:noFill/>
          <a:ln/>
        </p:spPr>
        <p:txBody>
          <a:bodyPr wrap="square" rtlCol="0" anchor="ctr"/>
          <a:lstStyle/>
          <a:p>
            <a:pPr marL="0" indent="0">
              <a:lnSpc>
                <a:spcPct val="112000"/>
              </a:lnSpc>
              <a:buNone/>
            </a:pPr>
            <a:endParaRPr lang="en-US" sz="1200" dirty="0"/>
          </a:p>
        </p:txBody>
      </p:sp>
      <p:sp>
        <p:nvSpPr>
          <p:cNvPr id="30" name="Text 27"/>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18</a:t>
            </a:r>
            <a:endParaRPr lang="en-US" sz="900" dirty="0"/>
          </a:p>
        </p:txBody>
      </p:sp>
      <p:sp>
        <p:nvSpPr>
          <p:cNvPr id="3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Whose story survived?</a:t>
            </a:r>
            <a:endParaRPr lang="en-US" sz="2500" dirty="0"/>
          </a:p>
        </p:txBody>
      </p:sp>
      <p:sp>
        <p:nvSpPr>
          <p:cNvPr id="7" name="Text 5"/>
          <p:cNvSpPr/>
          <p:nvPr/>
        </p:nvSpPr>
        <p:spPr>
          <a:xfrm>
            <a:off x="548640" y="1325880"/>
            <a:ext cx="11091672" cy="594360"/>
          </a:xfrm>
          <a:prstGeom prst="rect">
            <a:avLst/>
          </a:prstGeom>
          <a:noFill/>
          <a:ln/>
        </p:spPr>
        <p:txBody>
          <a:bodyPr wrap="square" rtlCol="0" anchor="ctr"/>
          <a:lstStyle/>
          <a:p>
            <a:pPr marL="0" indent="0">
              <a:lnSpc>
                <a:spcPct val="115000"/>
              </a:lnSpc>
              <a:buNone/>
            </a:pPr>
            <a:r>
              <a:rPr lang="en-US" sz="1700" i="1" dirty="0">
                <a:solidFill>
                  <a:srgbClr val="564E4E"/>
                </a:solidFill>
                <a:latin typeface="Cambria" pitchFamily="34" charset="0"/>
                <a:ea typeface="Cambria" pitchFamily="34" charset="-122"/>
                <a:cs typeface="Cambria" pitchFamily="34" charset="-120"/>
              </a:rPr>
              <a:t>Almost everything we know the eastside was written down by the people who owned the newspapers, the land, or the businesses. </a:t>
            </a:r>
            <a:endParaRPr lang="en-US" sz="1700" dirty="0"/>
          </a:p>
        </p:txBody>
      </p:sp>
      <p:sp>
        <p:nvSpPr>
          <p:cNvPr id="8" name="Shape 6"/>
          <p:cNvSpPr/>
          <p:nvPr/>
        </p:nvSpPr>
        <p:spPr>
          <a:xfrm>
            <a:off x="548640" y="2148840"/>
            <a:ext cx="3514344" cy="1920240"/>
          </a:xfrm>
          <a:prstGeom prst="roundRect">
            <a:avLst>
              <a:gd name="adj" fmla="val 2857"/>
            </a:avLst>
          </a:prstGeom>
          <a:solidFill>
            <a:srgbClr val="F3F2ED"/>
          </a:solidFill>
          <a:ln/>
        </p:spPr>
        <p:txBody>
          <a:bodyPr/>
          <a:lstStyle/>
          <a:p>
            <a:endParaRPr lang="en-US"/>
          </a:p>
        </p:txBody>
      </p:sp>
      <p:sp>
        <p:nvSpPr>
          <p:cNvPr id="9" name="Text 7"/>
          <p:cNvSpPr/>
          <p:nvPr/>
        </p:nvSpPr>
        <p:spPr>
          <a:xfrm>
            <a:off x="768096" y="2295144"/>
            <a:ext cx="3075432" cy="457200"/>
          </a:xfrm>
          <a:prstGeom prst="rect">
            <a:avLst/>
          </a:prstGeom>
          <a:noFill/>
          <a:ln/>
        </p:spPr>
        <p:txBody>
          <a:bodyPr wrap="square" rtlCol="0" anchor="t"/>
          <a:lstStyle/>
          <a:p>
            <a:pPr marL="0" indent="0">
              <a:buNone/>
            </a:pPr>
            <a:r>
              <a:rPr lang="en-US" sz="1400" b="1" kern="0" spc="60" dirty="0">
                <a:solidFill>
                  <a:srgbClr val="7C5C3E"/>
                </a:solidFill>
                <a:latin typeface="Calibri" pitchFamily="34" charset="0"/>
                <a:ea typeface="Calibri" pitchFamily="34" charset="-122"/>
                <a:cs typeface="Calibri" pitchFamily="34" charset="-120"/>
              </a:rPr>
              <a:t>WE HAVE</a:t>
            </a:r>
            <a:endParaRPr lang="en-US" sz="1400" dirty="0"/>
          </a:p>
        </p:txBody>
      </p:sp>
      <p:sp>
        <p:nvSpPr>
          <p:cNvPr id="10" name="Text 8"/>
          <p:cNvSpPr/>
          <p:nvPr/>
        </p:nvSpPr>
        <p:spPr>
          <a:xfrm>
            <a:off x="768096" y="2660904"/>
            <a:ext cx="3075432" cy="1261872"/>
          </a:xfrm>
          <a:prstGeom prst="rect">
            <a:avLst/>
          </a:prstGeom>
          <a:noFill/>
          <a:ln/>
        </p:spPr>
        <p:txBody>
          <a:bodyPr wrap="square" rtlCol="0" anchor="t"/>
          <a:lstStyle/>
          <a:p>
            <a:pPr marL="0" indent="0">
              <a:lnSpc>
                <a:spcPct val="112000"/>
              </a:lnSpc>
              <a:buNone/>
            </a:pPr>
            <a:r>
              <a:rPr lang="en-US" sz="1250" dirty="0">
                <a:solidFill>
                  <a:srgbClr val="564E4E"/>
                </a:solidFill>
                <a:latin typeface="Calibri" pitchFamily="34" charset="0"/>
                <a:ea typeface="Calibri" pitchFamily="34" charset="-122"/>
                <a:cs typeface="Calibri" pitchFamily="34" charset="-120"/>
              </a:rPr>
              <a:t>Peter Kirk's company papers, Bill Brown’s memos, and Emma McRedmond's hotel records. </a:t>
            </a:r>
            <a:endParaRPr lang="en-US" sz="1250" dirty="0"/>
          </a:p>
        </p:txBody>
      </p:sp>
      <p:sp>
        <p:nvSpPr>
          <p:cNvPr id="11" name="Shape 9"/>
          <p:cNvSpPr/>
          <p:nvPr/>
        </p:nvSpPr>
        <p:spPr>
          <a:xfrm>
            <a:off x="4337304" y="2148840"/>
            <a:ext cx="3514344" cy="1920240"/>
          </a:xfrm>
          <a:prstGeom prst="roundRect">
            <a:avLst>
              <a:gd name="adj" fmla="val 2857"/>
            </a:avLst>
          </a:prstGeom>
          <a:solidFill>
            <a:srgbClr val="F3F2ED"/>
          </a:solidFill>
          <a:ln/>
        </p:spPr>
        <p:txBody>
          <a:bodyPr/>
          <a:lstStyle/>
          <a:p>
            <a:endParaRPr lang="en-US"/>
          </a:p>
        </p:txBody>
      </p:sp>
      <p:sp>
        <p:nvSpPr>
          <p:cNvPr id="12" name="Text 10"/>
          <p:cNvSpPr/>
          <p:nvPr/>
        </p:nvSpPr>
        <p:spPr>
          <a:xfrm>
            <a:off x="4556760" y="2295144"/>
            <a:ext cx="3075432" cy="457200"/>
          </a:xfrm>
          <a:prstGeom prst="rect">
            <a:avLst/>
          </a:prstGeom>
          <a:noFill/>
          <a:ln/>
        </p:spPr>
        <p:txBody>
          <a:bodyPr wrap="square" rtlCol="0" anchor="t"/>
          <a:lstStyle/>
          <a:p>
            <a:pPr marL="0" indent="0">
              <a:buNone/>
            </a:pPr>
            <a:r>
              <a:rPr lang="en-US" sz="1400" b="1" kern="0" spc="60" dirty="0">
                <a:solidFill>
                  <a:srgbClr val="7C5C3E"/>
                </a:solidFill>
                <a:latin typeface="Calibri" pitchFamily="34" charset="0"/>
                <a:ea typeface="Calibri" pitchFamily="34" charset="-122"/>
                <a:cs typeface="Calibri" pitchFamily="34" charset="-120"/>
              </a:rPr>
              <a:t>WE BARELY HAVE</a:t>
            </a:r>
            <a:endParaRPr lang="en-US" sz="1400" dirty="0"/>
          </a:p>
        </p:txBody>
      </p:sp>
      <p:sp>
        <p:nvSpPr>
          <p:cNvPr id="13" name="Text 11"/>
          <p:cNvSpPr/>
          <p:nvPr/>
        </p:nvSpPr>
        <p:spPr>
          <a:xfrm>
            <a:off x="4556760" y="2660904"/>
            <a:ext cx="3075432" cy="1261872"/>
          </a:xfrm>
          <a:prstGeom prst="rect">
            <a:avLst/>
          </a:prstGeom>
          <a:noFill/>
          <a:ln/>
        </p:spPr>
        <p:txBody>
          <a:bodyPr wrap="square" rtlCol="0" anchor="t"/>
          <a:lstStyle/>
          <a:p>
            <a:pPr marL="0" indent="0">
              <a:lnSpc>
                <a:spcPct val="112000"/>
              </a:lnSpc>
              <a:buNone/>
            </a:pPr>
            <a:r>
              <a:rPr lang="en-US" sz="1250" dirty="0">
                <a:solidFill>
                  <a:srgbClr val="564E4E"/>
                </a:solidFill>
                <a:latin typeface="Calibri" pitchFamily="34" charset="0"/>
                <a:ea typeface="Calibri" pitchFamily="34" charset="-122"/>
                <a:cs typeface="Calibri" pitchFamily="34" charset="-120"/>
              </a:rPr>
              <a:t>anything written by the men and women who worked in the mills and the department stores. </a:t>
            </a:r>
            <a:endParaRPr lang="en-US" sz="1250" dirty="0"/>
          </a:p>
        </p:txBody>
      </p:sp>
      <p:sp>
        <p:nvSpPr>
          <p:cNvPr id="14" name="Shape 12"/>
          <p:cNvSpPr/>
          <p:nvPr/>
        </p:nvSpPr>
        <p:spPr>
          <a:xfrm>
            <a:off x="8125968" y="2148840"/>
            <a:ext cx="3514344" cy="1920240"/>
          </a:xfrm>
          <a:prstGeom prst="roundRect">
            <a:avLst>
              <a:gd name="adj" fmla="val 2857"/>
            </a:avLst>
          </a:prstGeom>
          <a:solidFill>
            <a:srgbClr val="F3F2ED"/>
          </a:solidFill>
          <a:ln/>
        </p:spPr>
        <p:txBody>
          <a:bodyPr/>
          <a:lstStyle/>
          <a:p>
            <a:endParaRPr lang="en-US"/>
          </a:p>
        </p:txBody>
      </p:sp>
      <p:sp>
        <p:nvSpPr>
          <p:cNvPr id="15" name="Text 13"/>
          <p:cNvSpPr/>
          <p:nvPr/>
        </p:nvSpPr>
        <p:spPr>
          <a:xfrm>
            <a:off x="8345424" y="2295144"/>
            <a:ext cx="3075432" cy="457200"/>
          </a:xfrm>
          <a:prstGeom prst="rect">
            <a:avLst/>
          </a:prstGeom>
          <a:noFill/>
          <a:ln/>
        </p:spPr>
        <p:txBody>
          <a:bodyPr wrap="square" rtlCol="0" anchor="t"/>
          <a:lstStyle/>
          <a:p>
            <a:pPr marL="0" indent="0">
              <a:buNone/>
            </a:pPr>
            <a:r>
              <a:rPr lang="en-US" sz="1400" b="1" kern="0" spc="60" dirty="0">
                <a:solidFill>
                  <a:srgbClr val="7C5C3E"/>
                </a:solidFill>
                <a:latin typeface="Calibri" pitchFamily="34" charset="0"/>
                <a:ea typeface="Calibri" pitchFamily="34" charset="-122"/>
                <a:cs typeface="Calibri" pitchFamily="34" charset="-120"/>
              </a:rPr>
              <a:t>WE ALMOST LOST</a:t>
            </a:r>
            <a:endParaRPr lang="en-US" sz="1400" dirty="0"/>
          </a:p>
        </p:txBody>
      </p:sp>
      <p:sp>
        <p:nvSpPr>
          <p:cNvPr id="16" name="Text 14"/>
          <p:cNvSpPr/>
          <p:nvPr/>
        </p:nvSpPr>
        <p:spPr>
          <a:xfrm>
            <a:off x="8345424" y="2660904"/>
            <a:ext cx="3075432" cy="1261872"/>
          </a:xfrm>
          <a:prstGeom prst="rect">
            <a:avLst/>
          </a:prstGeom>
          <a:noFill/>
          <a:ln/>
        </p:spPr>
        <p:txBody>
          <a:bodyPr wrap="square" rtlCol="0" anchor="t"/>
          <a:lstStyle/>
          <a:p>
            <a:pPr marL="0" indent="0">
              <a:lnSpc>
                <a:spcPct val="112000"/>
              </a:lnSpc>
              <a:buNone/>
            </a:pPr>
            <a:r>
              <a:rPr lang="en-US" sz="1250" dirty="0">
                <a:solidFill>
                  <a:srgbClr val="564E4E"/>
                </a:solidFill>
                <a:latin typeface="Calibri" pitchFamily="34" charset="0"/>
                <a:ea typeface="Calibri" pitchFamily="34" charset="-122"/>
                <a:cs typeface="Calibri" pitchFamily="34" charset="-120"/>
              </a:rPr>
              <a:t>The farms the Japanese immigrant families built. In 1942 most of those families were forced to leave, and much of what they owned never came back.</a:t>
            </a:r>
            <a:endParaRPr lang="en-US" sz="1250" dirty="0"/>
          </a:p>
        </p:txBody>
      </p:sp>
      <p:sp>
        <p:nvSpPr>
          <p:cNvPr id="17" name="Shape 15"/>
          <p:cNvSpPr/>
          <p:nvPr/>
        </p:nvSpPr>
        <p:spPr>
          <a:xfrm>
            <a:off x="548640" y="4389120"/>
            <a:ext cx="11091672" cy="1051560"/>
          </a:xfrm>
          <a:prstGeom prst="roundRect">
            <a:avLst>
              <a:gd name="adj" fmla="val 5217"/>
            </a:avLst>
          </a:prstGeom>
          <a:solidFill>
            <a:srgbClr val="1D3433"/>
          </a:solidFill>
          <a:ln/>
        </p:spPr>
        <p:txBody>
          <a:bodyPr/>
          <a:lstStyle/>
          <a:p>
            <a:endParaRPr lang="en-US"/>
          </a:p>
        </p:txBody>
      </p:sp>
      <p:sp>
        <p:nvSpPr>
          <p:cNvPr id="18" name="Text 16"/>
          <p:cNvSpPr/>
          <p:nvPr/>
        </p:nvSpPr>
        <p:spPr>
          <a:xfrm>
            <a:off x="868680" y="4389120"/>
            <a:ext cx="10451592" cy="1051560"/>
          </a:xfrm>
          <a:prstGeom prst="rect">
            <a:avLst/>
          </a:prstGeom>
          <a:noFill/>
          <a:ln/>
        </p:spPr>
        <p:txBody>
          <a:bodyPr wrap="square" rtlCol="0" anchor="ctr"/>
          <a:lstStyle/>
          <a:p>
            <a:pPr marL="0" indent="0">
              <a:buNone/>
            </a:pPr>
            <a:r>
              <a:rPr lang="en-US" sz="1800" i="1" dirty="0">
                <a:solidFill>
                  <a:srgbClr val="FFFFFF"/>
                </a:solidFill>
                <a:latin typeface="Cambria" pitchFamily="34" charset="0"/>
                <a:ea typeface="Cambria" pitchFamily="34" charset="-122"/>
                <a:cs typeface="Cambria" pitchFamily="34" charset="-120"/>
              </a:rPr>
              <a:t>If the people who write things down are the people with power, what is missing from our history?</a:t>
            </a:r>
            <a:endParaRPr lang="en-US" sz="1800" dirty="0"/>
          </a:p>
        </p:txBody>
      </p:sp>
      <p:sp>
        <p:nvSpPr>
          <p:cNvPr id="19" name="Text 17"/>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19</a:t>
            </a:r>
            <a:endParaRPr lang="en-US" sz="900" dirty="0"/>
          </a:p>
        </p:txBody>
      </p:sp>
      <p:sp>
        <p:nvSpPr>
          <p:cNvPr id="20"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1"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7C5C3E"/>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Photo Match!</a:t>
            </a:r>
            <a:endParaRPr lang="en-US" sz="2500" dirty="0"/>
          </a:p>
        </p:txBody>
      </p:sp>
      <p:sp>
        <p:nvSpPr>
          <p:cNvPr id="16" name="Text 14"/>
          <p:cNvSpPr/>
          <p:nvPr/>
        </p:nvSpPr>
        <p:spPr>
          <a:xfrm>
            <a:off x="868680" y="3867912"/>
            <a:ext cx="7315200" cy="256032"/>
          </a:xfrm>
          <a:prstGeom prst="rect">
            <a:avLst/>
          </a:prstGeom>
          <a:noFill/>
          <a:ln/>
        </p:spPr>
        <p:txBody>
          <a:bodyPr wrap="square" rtlCol="0" anchor="ctr"/>
          <a:lstStyle/>
          <a:p>
            <a:pPr marL="0" indent="0">
              <a:buNone/>
            </a:pPr>
            <a:endParaRPr lang="en-US" sz="1000" dirty="0"/>
          </a:p>
        </p:txBody>
      </p:sp>
      <p:sp>
        <p:nvSpPr>
          <p:cNvPr id="20" name="Text 18"/>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20</a:t>
            </a:r>
            <a:endParaRPr lang="en-US" sz="900" dirty="0"/>
          </a:p>
        </p:txBody>
      </p:sp>
      <p:sp>
        <p:nvSpPr>
          <p:cNvPr id="21" name="TextBox 20">
            <a:extLst>
              <a:ext uri="{FF2B5EF4-FFF2-40B4-BE49-F238E27FC236}">
                <a16:creationId xmlns:a16="http://schemas.microsoft.com/office/drawing/2014/main" id="{4ED4DEDA-716C-2310-65F2-762E0135E0CE}"/>
              </a:ext>
            </a:extLst>
          </p:cNvPr>
          <p:cNvSpPr txBox="1"/>
          <p:nvPr/>
        </p:nvSpPr>
        <p:spPr>
          <a:xfrm>
            <a:off x="642551" y="1606378"/>
            <a:ext cx="10070757" cy="769441"/>
          </a:xfrm>
          <a:prstGeom prst="rect">
            <a:avLst/>
          </a:prstGeom>
          <a:noFill/>
        </p:spPr>
        <p:txBody>
          <a:bodyPr wrap="square" rtlCol="0">
            <a:spAutoFit/>
          </a:bodyPr>
          <a:lstStyle/>
          <a:p>
            <a:pPr marL="342900" indent="-342900">
              <a:buFontTx/>
              <a:buChar char="-"/>
            </a:pPr>
            <a:r>
              <a:rPr lang="en-US" sz="2200" dirty="0"/>
              <a:t>I will pass out ten old images and ten modern locations, and your job is to connect the old and the new! </a:t>
            </a:r>
          </a:p>
        </p:txBody>
      </p:sp>
      <p:pic>
        <p:nvPicPr>
          <p:cNvPr id="23" name="Picture 22">
            <a:extLst>
              <a:ext uri="{FF2B5EF4-FFF2-40B4-BE49-F238E27FC236}">
                <a16:creationId xmlns:a16="http://schemas.microsoft.com/office/drawing/2014/main" id="{0AC55C0F-FECC-B167-AE4A-30570156A2A1}"/>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5050155" y="2815244"/>
            <a:ext cx="7019926" cy="3403600"/>
          </a:xfrm>
          <a:prstGeom prst="rect">
            <a:avLst/>
          </a:prstGeom>
        </p:spPr>
      </p:pic>
      <p:pic>
        <p:nvPicPr>
          <p:cNvPr id="24" name="Picture 23">
            <a:extLst>
              <a:ext uri="{FF2B5EF4-FFF2-40B4-BE49-F238E27FC236}">
                <a16:creationId xmlns:a16="http://schemas.microsoft.com/office/drawing/2014/main" id="{61CA5B57-3FC3-FFBA-C3C0-A3246E2686C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361950" y="2815244"/>
            <a:ext cx="4762500" cy="3403600"/>
          </a:xfrm>
          <a:prstGeom prst="rect">
            <a:avLst/>
          </a:prstGeom>
        </p:spPr>
      </p:pic>
      <p:sp>
        <p:nvSpPr>
          <p:cNvPr id="25" name="TextBox 24">
            <a:extLst>
              <a:ext uri="{FF2B5EF4-FFF2-40B4-BE49-F238E27FC236}">
                <a16:creationId xmlns:a16="http://schemas.microsoft.com/office/drawing/2014/main" id="{53D36563-ADA3-ACD3-D8B5-7F08110AFFB8}"/>
              </a:ext>
            </a:extLst>
          </p:cNvPr>
          <p:cNvSpPr txBox="1"/>
          <p:nvPr/>
        </p:nvSpPr>
        <p:spPr>
          <a:xfrm>
            <a:off x="713433" y="6350558"/>
            <a:ext cx="9555982" cy="369332"/>
          </a:xfrm>
          <a:prstGeom prst="rect">
            <a:avLst/>
          </a:prstGeom>
          <a:noFill/>
        </p:spPr>
        <p:txBody>
          <a:bodyPr wrap="square" rtlCol="0">
            <a:spAutoFit/>
          </a:bodyPr>
          <a:lstStyle/>
          <a:p>
            <a:r>
              <a:rPr lang="en-US" dirty="0"/>
              <a:t>Example: The Redmond Trading Co. building is now Half Price Books!</a:t>
            </a:r>
          </a:p>
        </p:txBody>
      </p:sp>
      <p:sp>
        <p:nvSpPr>
          <p:cNvPr id="26"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7"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5">
    <p:bg>
      <p:bgPr>
        <a:solidFill>
          <a:srgbClr val="566868"/>
        </a:solidFill>
        <a:effectLst/>
      </p:bgPr>
    </p:bg>
    <p:spTree>
      <p:nvGrpSpPr>
        <p:cNvPr id="1" name=""/>
        <p:cNvGrpSpPr/>
        <p:nvPr/>
      </p:nvGrpSpPr>
      <p:grpSpPr>
        <a:xfrm>
          <a:off x="0" y="0"/>
          <a:ext cx="0" cy="0"/>
          <a:chOff x="0" y="0"/>
          <a:chExt cx="0" cy="0"/>
        </a:xfrm>
      </p:grpSpPr>
      <p:sp>
        <p:nvSpPr>
          <p:cNvPr id="2" name="Shape 0"/>
          <p:cNvSpPr/>
          <p:nvPr/>
        </p:nvSpPr>
        <p:spPr>
          <a:xfrm>
            <a:off x="0" y="5440680"/>
            <a:ext cx="12188952" cy="1417320"/>
          </a:xfrm>
          <a:prstGeom prst="rect">
            <a:avLst/>
          </a:prstGeom>
          <a:solidFill>
            <a:srgbClr val="1D3433"/>
          </a:solidFill>
          <a:ln/>
        </p:spPr>
        <p:txBody>
          <a:bodyPr/>
          <a:lstStyle/>
          <a:p>
            <a:endParaRPr lang="en-US"/>
          </a:p>
        </p:txBody>
      </p:sp>
      <p:sp>
        <p:nvSpPr>
          <p:cNvPr id="3" name="Shape 1"/>
          <p:cNvSpPr/>
          <p:nvPr/>
        </p:nvSpPr>
        <p:spPr>
          <a:xfrm>
            <a:off x="548640" y="868680"/>
            <a:ext cx="1737360" cy="438912"/>
          </a:xfrm>
          <a:prstGeom prst="roundRect">
            <a:avLst>
              <a:gd name="adj" fmla="val 12500"/>
            </a:avLst>
          </a:prstGeom>
          <a:solidFill>
            <a:srgbClr val="FFFFFF">
              <a:alpha val="18000"/>
            </a:srgbClr>
          </a:solidFill>
          <a:ln/>
        </p:spPr>
        <p:txBody>
          <a:bodyPr/>
          <a:lstStyle/>
          <a:p>
            <a:endParaRPr lang="en-US"/>
          </a:p>
        </p:txBody>
      </p:sp>
      <p:sp>
        <p:nvSpPr>
          <p:cNvPr id="4" name="Text 2"/>
          <p:cNvSpPr/>
          <p:nvPr/>
        </p:nvSpPr>
        <p:spPr>
          <a:xfrm>
            <a:off x="548640" y="868680"/>
            <a:ext cx="1737360" cy="438912"/>
          </a:xfrm>
          <a:prstGeom prst="rect">
            <a:avLst/>
          </a:prstGeom>
          <a:noFill/>
          <a:ln/>
        </p:spPr>
        <p:txBody>
          <a:bodyPr wrap="square" rtlCol="0" anchor="ctr"/>
          <a:lstStyle/>
          <a:p>
            <a:pPr marL="0" indent="0" algn="ctr">
              <a:buNone/>
            </a:pPr>
            <a:r>
              <a:rPr lang="en-US" sz="1250" b="1" kern="0" spc="100" dirty="0">
                <a:solidFill>
                  <a:srgbClr val="FFFFFF"/>
                </a:solidFill>
                <a:latin typeface="Calibri" pitchFamily="34" charset="0"/>
                <a:ea typeface="Calibri" pitchFamily="34" charset="-122"/>
                <a:cs typeface="Calibri" pitchFamily="34" charset="-120"/>
              </a:rPr>
              <a:t>LESSON 2</a:t>
            </a:r>
            <a:endParaRPr lang="en-US" sz="1250" dirty="0"/>
          </a:p>
        </p:txBody>
      </p:sp>
      <p:sp>
        <p:nvSpPr>
          <p:cNvPr id="6" name="Text 4"/>
          <p:cNvSpPr/>
          <p:nvPr/>
        </p:nvSpPr>
        <p:spPr>
          <a:xfrm>
            <a:off x="548640" y="1920240"/>
            <a:ext cx="10515600" cy="1188720"/>
          </a:xfrm>
          <a:prstGeom prst="rect">
            <a:avLst/>
          </a:prstGeom>
          <a:noFill/>
          <a:ln/>
        </p:spPr>
        <p:txBody>
          <a:bodyPr wrap="square" rtlCol="0" anchor="ctr"/>
          <a:lstStyle/>
          <a:p>
            <a:pPr marL="0" indent="0">
              <a:buNone/>
            </a:pPr>
            <a:r>
              <a:rPr lang="en-US" sz="4200" b="1" dirty="0">
                <a:solidFill>
                  <a:srgbClr val="FFFFFF"/>
                </a:solidFill>
                <a:latin typeface="Cambria" pitchFamily="34" charset="0"/>
                <a:ea typeface="Cambria" pitchFamily="34" charset="-122"/>
                <a:cs typeface="Cambria" pitchFamily="34" charset="-120"/>
              </a:rPr>
              <a:t>Strawberries, Shipyards, and Software</a:t>
            </a:r>
            <a:endParaRPr lang="en-US" sz="4200" dirty="0"/>
          </a:p>
        </p:txBody>
      </p:sp>
      <p:sp>
        <p:nvSpPr>
          <p:cNvPr id="8" name="Shape 6"/>
          <p:cNvSpPr/>
          <p:nvPr/>
        </p:nvSpPr>
        <p:spPr>
          <a:xfrm>
            <a:off x="548640" y="3886200"/>
            <a:ext cx="11091672" cy="1280160"/>
          </a:xfrm>
          <a:prstGeom prst="roundRect">
            <a:avLst>
              <a:gd name="adj" fmla="val 4286"/>
            </a:avLst>
          </a:prstGeom>
          <a:solidFill>
            <a:srgbClr val="FFFFFF">
              <a:alpha val="14000"/>
            </a:srgbClr>
          </a:solidFill>
          <a:ln/>
        </p:spPr>
        <p:txBody>
          <a:bodyPr/>
          <a:lstStyle/>
          <a:p>
            <a:endParaRPr lang="en-US"/>
          </a:p>
        </p:txBody>
      </p:sp>
      <p:sp>
        <p:nvSpPr>
          <p:cNvPr id="9" name="Text 7"/>
          <p:cNvSpPr/>
          <p:nvPr/>
        </p:nvSpPr>
        <p:spPr>
          <a:xfrm>
            <a:off x="868680" y="4041648"/>
            <a:ext cx="7315200" cy="274320"/>
          </a:xfrm>
          <a:prstGeom prst="rect">
            <a:avLst/>
          </a:prstGeom>
          <a:noFill/>
          <a:ln/>
        </p:spPr>
        <p:txBody>
          <a:bodyPr wrap="square" rtlCol="0" anchor="ctr"/>
          <a:lstStyle/>
          <a:p>
            <a:pPr marL="0" indent="0">
              <a:buNone/>
            </a:pPr>
            <a:r>
              <a:rPr lang="en-US" sz="1050" b="1" kern="0" spc="150" dirty="0">
                <a:solidFill>
                  <a:srgbClr val="B8A189"/>
                </a:solidFill>
                <a:latin typeface="Calibri" pitchFamily="34" charset="0"/>
                <a:ea typeface="Calibri" pitchFamily="34" charset="-122"/>
                <a:cs typeface="Calibri" pitchFamily="34" charset="-120"/>
              </a:rPr>
              <a:t>OPENING QUESTION</a:t>
            </a:r>
            <a:endParaRPr lang="en-US" sz="1050" dirty="0"/>
          </a:p>
        </p:txBody>
      </p:sp>
      <p:sp>
        <p:nvSpPr>
          <p:cNvPr id="10" name="Text 8"/>
          <p:cNvSpPr/>
          <p:nvPr/>
        </p:nvSpPr>
        <p:spPr>
          <a:xfrm>
            <a:off x="868680" y="4315968"/>
            <a:ext cx="10360152" cy="731520"/>
          </a:xfrm>
          <a:prstGeom prst="rect">
            <a:avLst/>
          </a:prstGeom>
          <a:noFill/>
          <a:ln/>
        </p:spPr>
        <p:txBody>
          <a:bodyPr wrap="square" rtlCol="0" anchor="ctr"/>
          <a:lstStyle/>
          <a:p>
            <a:pPr marL="0" indent="0">
              <a:buNone/>
            </a:pPr>
            <a:r>
              <a:rPr lang="en-US" sz="2100" i="1" dirty="0">
                <a:solidFill>
                  <a:srgbClr val="FFFFFF"/>
                </a:solidFill>
                <a:latin typeface="Cambria" pitchFamily="34" charset="0"/>
                <a:ea typeface="Cambria" pitchFamily="34" charset="-122"/>
                <a:cs typeface="Cambria" pitchFamily="34" charset="-120"/>
              </a:rPr>
              <a:t>“How did a farm town of 500 people become a region of half a million?”</a:t>
            </a:r>
            <a:endParaRPr lang="en-US" sz="2100" dirty="0"/>
          </a:p>
        </p:txBody>
      </p:sp>
      <p:sp>
        <p:nvSpPr>
          <p:cNvPr id="1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1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6">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Where we left off</a:t>
            </a:r>
            <a:endParaRPr lang="en-US" sz="2500" dirty="0"/>
          </a:p>
        </p:txBody>
      </p:sp>
      <p:sp>
        <p:nvSpPr>
          <p:cNvPr id="7" name="Shape 5"/>
          <p:cNvSpPr/>
          <p:nvPr/>
        </p:nvSpPr>
        <p:spPr>
          <a:xfrm>
            <a:off x="548640" y="1325880"/>
            <a:ext cx="2567178" cy="2423160"/>
          </a:xfrm>
          <a:prstGeom prst="roundRect">
            <a:avLst>
              <a:gd name="adj" fmla="val 2264"/>
            </a:avLst>
          </a:prstGeom>
          <a:solidFill>
            <a:srgbClr val="F3F2ED"/>
          </a:solidFill>
          <a:ln/>
        </p:spPr>
        <p:txBody>
          <a:bodyPr/>
          <a:lstStyle/>
          <a:p>
            <a:endParaRPr lang="en-US"/>
          </a:p>
        </p:txBody>
      </p:sp>
      <p:sp>
        <p:nvSpPr>
          <p:cNvPr id="8" name="Text 6"/>
          <p:cNvSpPr/>
          <p:nvPr/>
        </p:nvSpPr>
        <p:spPr>
          <a:xfrm>
            <a:off x="777240" y="1527048"/>
            <a:ext cx="2109978" cy="292608"/>
          </a:xfrm>
          <a:prstGeom prst="rect">
            <a:avLst/>
          </a:prstGeom>
          <a:noFill/>
          <a:ln/>
        </p:spPr>
        <p:txBody>
          <a:bodyPr wrap="square" rtlCol="0" anchor="ctr"/>
          <a:lstStyle/>
          <a:p>
            <a:pPr marL="0" indent="0">
              <a:buNone/>
            </a:pPr>
            <a:r>
              <a:rPr lang="en-US" sz="1100" b="1" kern="0" spc="120" dirty="0">
                <a:solidFill>
                  <a:srgbClr val="6E6260"/>
                </a:solidFill>
                <a:latin typeface="Calibri" pitchFamily="34" charset="0"/>
                <a:ea typeface="Calibri" pitchFamily="34" charset="-122"/>
                <a:cs typeface="Calibri" pitchFamily="34" charset="-120"/>
              </a:rPr>
              <a:t>1880s</a:t>
            </a:r>
            <a:endParaRPr lang="en-US" sz="1100" dirty="0"/>
          </a:p>
        </p:txBody>
      </p:sp>
      <p:sp>
        <p:nvSpPr>
          <p:cNvPr id="9" name="Text 7"/>
          <p:cNvSpPr/>
          <p:nvPr/>
        </p:nvSpPr>
        <p:spPr>
          <a:xfrm>
            <a:off x="777240" y="1874520"/>
            <a:ext cx="2109978" cy="640080"/>
          </a:xfrm>
          <a:prstGeom prst="rect">
            <a:avLst/>
          </a:prstGeom>
          <a:noFill/>
          <a:ln/>
        </p:spPr>
        <p:txBody>
          <a:bodyPr wrap="square" rtlCol="0" anchor="ctr"/>
          <a:lstStyle/>
          <a:p>
            <a:pPr marL="0" indent="0">
              <a:buNone/>
            </a:pPr>
            <a:r>
              <a:rPr lang="en-US" sz="3000" b="1" dirty="0">
                <a:solidFill>
                  <a:srgbClr val="566868"/>
                </a:solidFill>
                <a:latin typeface="Cambria" pitchFamily="34" charset="0"/>
                <a:ea typeface="Cambria" pitchFamily="34" charset="-122"/>
                <a:cs typeface="Cambria" pitchFamily="34" charset="-120"/>
              </a:rPr>
              <a:t>FOREST</a:t>
            </a:r>
            <a:endParaRPr lang="en-US" sz="3000" dirty="0"/>
          </a:p>
        </p:txBody>
      </p:sp>
      <p:sp>
        <p:nvSpPr>
          <p:cNvPr id="10" name="Text 8"/>
          <p:cNvSpPr/>
          <p:nvPr/>
        </p:nvSpPr>
        <p:spPr>
          <a:xfrm>
            <a:off x="777240" y="2606040"/>
            <a:ext cx="2109978" cy="822960"/>
          </a:xfrm>
          <a:prstGeom prst="rect">
            <a:avLst/>
          </a:prstGeom>
          <a:noFill/>
          <a:ln/>
        </p:spPr>
        <p:txBody>
          <a:bodyPr wrap="square" rtlCol="0" anchor="ctr"/>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Mills at Campton, Monohon and Weber Point</a:t>
            </a:r>
            <a:endParaRPr lang="en-US" sz="1100" dirty="0"/>
          </a:p>
        </p:txBody>
      </p:sp>
      <p:sp>
        <p:nvSpPr>
          <p:cNvPr id="11" name="Text 9"/>
          <p:cNvSpPr/>
          <p:nvPr/>
        </p:nvSpPr>
        <p:spPr>
          <a:xfrm>
            <a:off x="3134106" y="2194560"/>
            <a:ext cx="237744" cy="365760"/>
          </a:xfrm>
          <a:prstGeom prst="rect">
            <a:avLst/>
          </a:prstGeom>
          <a:noFill/>
          <a:ln/>
        </p:spPr>
        <p:txBody>
          <a:bodyPr wrap="square" rtlCol="0" anchor="ctr"/>
          <a:lstStyle/>
          <a:p>
            <a:pPr marL="0" indent="0" algn="ctr">
              <a:buNone/>
            </a:pPr>
            <a:r>
              <a:rPr lang="en-US" sz="1500" b="1" dirty="0">
                <a:solidFill>
                  <a:srgbClr val="566868"/>
                </a:solidFill>
                <a:latin typeface="Calibri" pitchFamily="34" charset="0"/>
                <a:ea typeface="Calibri" pitchFamily="34" charset="-122"/>
                <a:cs typeface="Calibri" pitchFamily="34" charset="-120"/>
              </a:rPr>
              <a:t>→</a:t>
            </a:r>
            <a:endParaRPr lang="en-US" sz="1500" dirty="0"/>
          </a:p>
        </p:txBody>
      </p:sp>
      <p:sp>
        <p:nvSpPr>
          <p:cNvPr id="12" name="Shape 10"/>
          <p:cNvSpPr/>
          <p:nvPr/>
        </p:nvSpPr>
        <p:spPr>
          <a:xfrm>
            <a:off x="3390138" y="1325880"/>
            <a:ext cx="2567178" cy="2423160"/>
          </a:xfrm>
          <a:prstGeom prst="roundRect">
            <a:avLst>
              <a:gd name="adj" fmla="val 2264"/>
            </a:avLst>
          </a:prstGeom>
          <a:solidFill>
            <a:srgbClr val="F3F2ED"/>
          </a:solidFill>
          <a:ln/>
        </p:spPr>
        <p:txBody>
          <a:bodyPr/>
          <a:lstStyle/>
          <a:p>
            <a:endParaRPr lang="en-US"/>
          </a:p>
        </p:txBody>
      </p:sp>
      <p:sp>
        <p:nvSpPr>
          <p:cNvPr id="13" name="Text 11"/>
          <p:cNvSpPr/>
          <p:nvPr/>
        </p:nvSpPr>
        <p:spPr>
          <a:xfrm>
            <a:off x="3618738" y="1527048"/>
            <a:ext cx="2109978" cy="292608"/>
          </a:xfrm>
          <a:prstGeom prst="rect">
            <a:avLst/>
          </a:prstGeom>
          <a:noFill/>
          <a:ln/>
        </p:spPr>
        <p:txBody>
          <a:bodyPr wrap="square" rtlCol="0" anchor="ctr"/>
          <a:lstStyle/>
          <a:p>
            <a:pPr marL="0" indent="0">
              <a:buNone/>
            </a:pPr>
            <a:r>
              <a:rPr lang="en-US" sz="1100" b="1" kern="0" spc="120" dirty="0">
                <a:solidFill>
                  <a:srgbClr val="6E6260"/>
                </a:solidFill>
                <a:latin typeface="Calibri" pitchFamily="34" charset="0"/>
                <a:ea typeface="Calibri" pitchFamily="34" charset="-122"/>
                <a:cs typeface="Calibri" pitchFamily="34" charset="-120"/>
              </a:rPr>
              <a:t>1920s</a:t>
            </a:r>
            <a:endParaRPr lang="en-US" sz="1100" dirty="0"/>
          </a:p>
        </p:txBody>
      </p:sp>
      <p:sp>
        <p:nvSpPr>
          <p:cNvPr id="14" name="Text 12"/>
          <p:cNvSpPr/>
          <p:nvPr/>
        </p:nvSpPr>
        <p:spPr>
          <a:xfrm>
            <a:off x="3618738" y="1874520"/>
            <a:ext cx="2109978" cy="640080"/>
          </a:xfrm>
          <a:prstGeom prst="rect">
            <a:avLst/>
          </a:prstGeom>
          <a:noFill/>
          <a:ln/>
        </p:spPr>
        <p:txBody>
          <a:bodyPr wrap="square" rtlCol="0" anchor="ctr"/>
          <a:lstStyle/>
          <a:p>
            <a:pPr marL="0" indent="0">
              <a:buNone/>
            </a:pPr>
            <a:r>
              <a:rPr lang="en-US" sz="3000" b="1" dirty="0">
                <a:solidFill>
                  <a:srgbClr val="566868"/>
                </a:solidFill>
                <a:latin typeface="Cambria" pitchFamily="34" charset="0"/>
                <a:ea typeface="Cambria" pitchFamily="34" charset="-122"/>
                <a:cs typeface="Cambria" pitchFamily="34" charset="-120"/>
              </a:rPr>
              <a:t>STUMPS</a:t>
            </a:r>
            <a:endParaRPr lang="en-US" sz="3000" dirty="0"/>
          </a:p>
        </p:txBody>
      </p:sp>
      <p:sp>
        <p:nvSpPr>
          <p:cNvPr id="15" name="Text 13"/>
          <p:cNvSpPr/>
          <p:nvPr/>
        </p:nvSpPr>
        <p:spPr>
          <a:xfrm>
            <a:off x="3618738" y="2606040"/>
            <a:ext cx="2109978" cy="822960"/>
          </a:xfrm>
          <a:prstGeom prst="rect">
            <a:avLst/>
          </a:prstGeom>
          <a:noFill/>
          <a:ln/>
        </p:spPr>
        <p:txBody>
          <a:bodyPr wrap="square" rtlCol="0" anchor="ctr"/>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The big trees are gone. Monohon burns in 1925.</a:t>
            </a:r>
            <a:endParaRPr lang="en-US" sz="1100" dirty="0"/>
          </a:p>
        </p:txBody>
      </p:sp>
      <p:sp>
        <p:nvSpPr>
          <p:cNvPr id="16" name="Text 14"/>
          <p:cNvSpPr/>
          <p:nvPr/>
        </p:nvSpPr>
        <p:spPr>
          <a:xfrm>
            <a:off x="5975604" y="2194560"/>
            <a:ext cx="237744" cy="365760"/>
          </a:xfrm>
          <a:prstGeom prst="rect">
            <a:avLst/>
          </a:prstGeom>
          <a:noFill/>
          <a:ln/>
        </p:spPr>
        <p:txBody>
          <a:bodyPr wrap="square" rtlCol="0" anchor="ctr"/>
          <a:lstStyle/>
          <a:p>
            <a:pPr marL="0" indent="0" algn="ctr">
              <a:buNone/>
            </a:pPr>
            <a:r>
              <a:rPr lang="en-US" sz="1500" b="1" dirty="0">
                <a:solidFill>
                  <a:srgbClr val="566868"/>
                </a:solidFill>
                <a:latin typeface="Calibri" pitchFamily="34" charset="0"/>
                <a:ea typeface="Calibri" pitchFamily="34" charset="-122"/>
                <a:cs typeface="Calibri" pitchFamily="34" charset="-120"/>
              </a:rPr>
              <a:t>→</a:t>
            </a:r>
            <a:endParaRPr lang="en-US" sz="1500" dirty="0"/>
          </a:p>
        </p:txBody>
      </p:sp>
      <p:sp>
        <p:nvSpPr>
          <p:cNvPr id="17" name="Shape 15"/>
          <p:cNvSpPr/>
          <p:nvPr/>
        </p:nvSpPr>
        <p:spPr>
          <a:xfrm>
            <a:off x="6231636" y="1325880"/>
            <a:ext cx="2567178" cy="2423160"/>
          </a:xfrm>
          <a:prstGeom prst="roundRect">
            <a:avLst>
              <a:gd name="adj" fmla="val 2264"/>
            </a:avLst>
          </a:prstGeom>
          <a:solidFill>
            <a:srgbClr val="F3F2ED"/>
          </a:solidFill>
          <a:ln/>
        </p:spPr>
        <p:txBody>
          <a:bodyPr/>
          <a:lstStyle/>
          <a:p>
            <a:endParaRPr lang="en-US"/>
          </a:p>
        </p:txBody>
      </p:sp>
      <p:sp>
        <p:nvSpPr>
          <p:cNvPr id="18" name="Text 16"/>
          <p:cNvSpPr/>
          <p:nvPr/>
        </p:nvSpPr>
        <p:spPr>
          <a:xfrm>
            <a:off x="6460236" y="1527048"/>
            <a:ext cx="2109978" cy="292608"/>
          </a:xfrm>
          <a:prstGeom prst="rect">
            <a:avLst/>
          </a:prstGeom>
          <a:noFill/>
          <a:ln/>
        </p:spPr>
        <p:txBody>
          <a:bodyPr wrap="square" rtlCol="0" anchor="ctr"/>
          <a:lstStyle/>
          <a:p>
            <a:pPr marL="0" indent="0">
              <a:buNone/>
            </a:pPr>
            <a:r>
              <a:rPr lang="en-US" sz="1100" b="1" kern="0" spc="120" dirty="0">
                <a:solidFill>
                  <a:srgbClr val="6E6260"/>
                </a:solidFill>
                <a:latin typeface="Calibri" pitchFamily="34" charset="0"/>
                <a:ea typeface="Calibri" pitchFamily="34" charset="-122"/>
                <a:cs typeface="Calibri" pitchFamily="34" charset="-120"/>
              </a:rPr>
              <a:t>1930s</a:t>
            </a:r>
            <a:endParaRPr lang="en-US" sz="1100" dirty="0"/>
          </a:p>
        </p:txBody>
      </p:sp>
      <p:sp>
        <p:nvSpPr>
          <p:cNvPr id="19" name="Text 17"/>
          <p:cNvSpPr/>
          <p:nvPr/>
        </p:nvSpPr>
        <p:spPr>
          <a:xfrm>
            <a:off x="6460236" y="1874520"/>
            <a:ext cx="2109978" cy="640080"/>
          </a:xfrm>
          <a:prstGeom prst="rect">
            <a:avLst/>
          </a:prstGeom>
          <a:noFill/>
          <a:ln/>
        </p:spPr>
        <p:txBody>
          <a:bodyPr wrap="square" rtlCol="0" anchor="ctr"/>
          <a:lstStyle/>
          <a:p>
            <a:pPr marL="0" indent="0">
              <a:buNone/>
            </a:pPr>
            <a:r>
              <a:rPr lang="en-US" sz="3000" b="1" dirty="0">
                <a:solidFill>
                  <a:srgbClr val="566868"/>
                </a:solidFill>
                <a:latin typeface="Cambria" pitchFamily="34" charset="0"/>
                <a:ea typeface="Cambria" pitchFamily="34" charset="-122"/>
                <a:cs typeface="Cambria" pitchFamily="34" charset="-120"/>
              </a:rPr>
              <a:t>FARMS</a:t>
            </a:r>
            <a:endParaRPr lang="en-US" sz="3000" dirty="0"/>
          </a:p>
        </p:txBody>
      </p:sp>
      <p:sp>
        <p:nvSpPr>
          <p:cNvPr id="20" name="Text 18"/>
          <p:cNvSpPr/>
          <p:nvPr/>
        </p:nvSpPr>
        <p:spPr>
          <a:xfrm>
            <a:off x="6460236" y="2606040"/>
            <a:ext cx="2109978" cy="822960"/>
          </a:xfrm>
          <a:prstGeom prst="rect">
            <a:avLst/>
          </a:prstGeom>
          <a:noFill/>
          <a:ln/>
        </p:spPr>
        <p:txBody>
          <a:bodyPr wrap="square" rtlCol="0" anchor="ctr"/>
          <a:lstStyle/>
          <a:p>
            <a:pPr marL="0" indent="0">
              <a:lnSpc>
                <a:spcPct val="115000"/>
              </a:lnSpc>
              <a:buNone/>
            </a:pPr>
            <a:r>
              <a:rPr lang="en-US" sz="1100" dirty="0">
                <a:solidFill>
                  <a:srgbClr val="564E4E"/>
                </a:solidFill>
                <a:latin typeface="Calibri" pitchFamily="34" charset="0"/>
                <a:ea typeface="Calibri" pitchFamily="34" charset="-122"/>
                <a:cs typeface="Calibri" pitchFamily="34" charset="-120"/>
              </a:rPr>
              <a:t>Strawberries, peas, chickens, dairy, mink</a:t>
            </a:r>
            <a:endParaRPr lang="en-US" sz="1100" dirty="0"/>
          </a:p>
        </p:txBody>
      </p:sp>
      <p:sp>
        <p:nvSpPr>
          <p:cNvPr id="21" name="Text 19"/>
          <p:cNvSpPr/>
          <p:nvPr/>
        </p:nvSpPr>
        <p:spPr>
          <a:xfrm>
            <a:off x="8817102" y="2194560"/>
            <a:ext cx="237744" cy="365760"/>
          </a:xfrm>
          <a:prstGeom prst="rect">
            <a:avLst/>
          </a:prstGeom>
          <a:noFill/>
          <a:ln/>
        </p:spPr>
        <p:txBody>
          <a:bodyPr wrap="square" rtlCol="0" anchor="ctr"/>
          <a:lstStyle/>
          <a:p>
            <a:pPr marL="0" indent="0" algn="ctr">
              <a:buNone/>
            </a:pPr>
            <a:r>
              <a:rPr lang="en-US" sz="1500" b="1" dirty="0">
                <a:solidFill>
                  <a:srgbClr val="566868"/>
                </a:solidFill>
                <a:latin typeface="Calibri" pitchFamily="34" charset="0"/>
                <a:ea typeface="Calibri" pitchFamily="34" charset="-122"/>
                <a:cs typeface="Calibri" pitchFamily="34" charset="-120"/>
              </a:rPr>
              <a:t>→</a:t>
            </a:r>
            <a:endParaRPr lang="en-US" sz="1500" dirty="0"/>
          </a:p>
        </p:txBody>
      </p:sp>
      <p:sp>
        <p:nvSpPr>
          <p:cNvPr id="22" name="Shape 20"/>
          <p:cNvSpPr/>
          <p:nvPr/>
        </p:nvSpPr>
        <p:spPr>
          <a:xfrm>
            <a:off x="9073134" y="1325880"/>
            <a:ext cx="2567178" cy="2423160"/>
          </a:xfrm>
          <a:prstGeom prst="roundRect">
            <a:avLst>
              <a:gd name="adj" fmla="val 2264"/>
            </a:avLst>
          </a:prstGeom>
          <a:solidFill>
            <a:srgbClr val="566868"/>
          </a:solidFill>
          <a:ln/>
        </p:spPr>
        <p:txBody>
          <a:bodyPr/>
          <a:lstStyle/>
          <a:p>
            <a:endParaRPr lang="en-US"/>
          </a:p>
        </p:txBody>
      </p:sp>
      <p:sp>
        <p:nvSpPr>
          <p:cNvPr id="23" name="Text 21"/>
          <p:cNvSpPr/>
          <p:nvPr/>
        </p:nvSpPr>
        <p:spPr>
          <a:xfrm>
            <a:off x="9301734" y="1527048"/>
            <a:ext cx="2109978" cy="292608"/>
          </a:xfrm>
          <a:prstGeom prst="rect">
            <a:avLst/>
          </a:prstGeom>
          <a:noFill/>
          <a:ln/>
        </p:spPr>
        <p:txBody>
          <a:bodyPr wrap="square" rtlCol="0" anchor="ctr"/>
          <a:lstStyle/>
          <a:p>
            <a:pPr marL="0" indent="0">
              <a:buNone/>
            </a:pPr>
            <a:r>
              <a:rPr lang="en-US" sz="1100" b="1" kern="0" spc="120" dirty="0">
                <a:solidFill>
                  <a:srgbClr val="B8A189"/>
                </a:solidFill>
                <a:latin typeface="Calibri" pitchFamily="34" charset="0"/>
                <a:ea typeface="Calibri" pitchFamily="34" charset="-122"/>
                <a:cs typeface="Calibri" pitchFamily="34" charset="-120"/>
              </a:rPr>
              <a:t>TODAY</a:t>
            </a:r>
            <a:endParaRPr lang="en-US" sz="1100" dirty="0"/>
          </a:p>
        </p:txBody>
      </p:sp>
      <p:sp>
        <p:nvSpPr>
          <p:cNvPr id="24" name="Text 22"/>
          <p:cNvSpPr/>
          <p:nvPr/>
        </p:nvSpPr>
        <p:spPr>
          <a:xfrm>
            <a:off x="9301734" y="1874520"/>
            <a:ext cx="2109978" cy="640080"/>
          </a:xfrm>
          <a:prstGeom prst="rect">
            <a:avLst/>
          </a:prstGeom>
          <a:noFill/>
          <a:ln/>
        </p:spPr>
        <p:txBody>
          <a:bodyPr wrap="square" rtlCol="0" anchor="ctr"/>
          <a:lstStyle/>
          <a:p>
            <a:pPr marL="0" indent="0">
              <a:buNone/>
            </a:pPr>
            <a:r>
              <a:rPr lang="en-US" sz="3000" b="1" dirty="0">
                <a:solidFill>
                  <a:srgbClr val="FFFFFF"/>
                </a:solidFill>
                <a:latin typeface="Cambria" pitchFamily="34" charset="0"/>
                <a:ea typeface="Cambria" pitchFamily="34" charset="-122"/>
                <a:cs typeface="Cambria" pitchFamily="34" charset="-120"/>
              </a:rPr>
              <a:t>?</a:t>
            </a:r>
            <a:endParaRPr lang="en-US" sz="3000" dirty="0"/>
          </a:p>
        </p:txBody>
      </p:sp>
      <p:sp>
        <p:nvSpPr>
          <p:cNvPr id="25" name="Text 23"/>
          <p:cNvSpPr/>
          <p:nvPr/>
        </p:nvSpPr>
        <p:spPr>
          <a:xfrm>
            <a:off x="9301734" y="2606040"/>
            <a:ext cx="2109978" cy="822960"/>
          </a:xfrm>
          <a:prstGeom prst="rect">
            <a:avLst/>
          </a:prstGeom>
          <a:noFill/>
          <a:ln/>
        </p:spPr>
        <p:txBody>
          <a:bodyPr wrap="square" rtlCol="0" anchor="ctr"/>
          <a:lstStyle/>
          <a:p>
            <a:pPr marL="0" indent="0">
              <a:lnSpc>
                <a:spcPct val="115000"/>
              </a:lnSpc>
              <a:buNone/>
            </a:pPr>
            <a:r>
              <a:rPr lang="en-US" sz="1100" dirty="0">
                <a:solidFill>
                  <a:srgbClr val="F3F2ED"/>
                </a:solidFill>
                <a:latin typeface="Calibri" pitchFamily="34" charset="0"/>
                <a:ea typeface="Calibri" pitchFamily="34" charset="-122"/>
                <a:cs typeface="Calibri" pitchFamily="34" charset="-120"/>
              </a:rPr>
              <a:t>What happened here?</a:t>
            </a:r>
            <a:endParaRPr lang="en-US" sz="1100" dirty="0"/>
          </a:p>
        </p:txBody>
      </p:sp>
      <p:sp>
        <p:nvSpPr>
          <p:cNvPr id="26" name="Shape 24"/>
          <p:cNvSpPr/>
          <p:nvPr/>
        </p:nvSpPr>
        <p:spPr>
          <a:xfrm>
            <a:off x="548640" y="4023360"/>
            <a:ext cx="11091672" cy="1691640"/>
          </a:xfrm>
          <a:prstGeom prst="roundRect">
            <a:avLst>
              <a:gd name="adj" fmla="val 3243"/>
            </a:avLst>
          </a:prstGeom>
          <a:solidFill>
            <a:srgbClr val="F3F2ED"/>
          </a:solidFill>
          <a:ln/>
        </p:spPr>
        <p:txBody>
          <a:bodyPr/>
          <a:lstStyle/>
          <a:p>
            <a:endParaRPr lang="en-US"/>
          </a:p>
        </p:txBody>
      </p:sp>
      <p:sp>
        <p:nvSpPr>
          <p:cNvPr id="27" name="Text 25"/>
          <p:cNvSpPr/>
          <p:nvPr/>
        </p:nvSpPr>
        <p:spPr>
          <a:xfrm>
            <a:off x="3938778" y="4296766"/>
            <a:ext cx="4997196" cy="845820"/>
          </a:xfrm>
          <a:prstGeom prst="rect">
            <a:avLst/>
          </a:prstGeom>
          <a:noFill/>
          <a:ln/>
        </p:spPr>
        <p:txBody>
          <a:bodyPr wrap="square" rtlCol="0" anchor="ctr"/>
          <a:lstStyle/>
          <a:p>
            <a:pPr marL="0" indent="0">
              <a:buNone/>
            </a:pPr>
            <a:r>
              <a:rPr lang="en-US" sz="3800" b="1" dirty="0">
                <a:solidFill>
                  <a:srgbClr val="566868"/>
                </a:solidFill>
                <a:latin typeface="Cambria" pitchFamily="34" charset="0"/>
                <a:ea typeface="Cambria" pitchFamily="34" charset="-122"/>
                <a:cs typeface="Cambria" pitchFamily="34" charset="-120"/>
              </a:rPr>
              <a:t>573</a:t>
            </a:r>
            <a:endParaRPr lang="en-US" sz="3800" dirty="0"/>
          </a:p>
        </p:txBody>
      </p:sp>
      <p:sp>
        <p:nvSpPr>
          <p:cNvPr id="28" name="Text 26"/>
          <p:cNvSpPr/>
          <p:nvPr/>
        </p:nvSpPr>
        <p:spPr>
          <a:xfrm>
            <a:off x="3870198" y="5125211"/>
            <a:ext cx="4997196" cy="710489"/>
          </a:xfrm>
          <a:prstGeom prst="rect">
            <a:avLst/>
          </a:prstGeom>
          <a:noFill/>
          <a:ln/>
        </p:spPr>
        <p:txBody>
          <a:bodyPr wrap="square" rtlCol="0" anchor="t"/>
          <a:lstStyle/>
          <a:p>
            <a:pPr marL="0" indent="0">
              <a:lnSpc>
                <a:spcPct val="110000"/>
              </a:lnSpc>
              <a:buNone/>
            </a:pPr>
            <a:r>
              <a:rPr lang="en-US" sz="1100" dirty="0">
                <a:solidFill>
                  <a:srgbClr val="564E4E"/>
                </a:solidFill>
                <a:latin typeface="Calibri" pitchFamily="34" charset="0"/>
                <a:ea typeface="Calibri" pitchFamily="34" charset="-122"/>
                <a:cs typeface="Calibri" pitchFamily="34" charset="-120"/>
              </a:rPr>
              <a:t>people living in Redmond in 1950</a:t>
            </a:r>
            <a:endParaRPr lang="en-US" sz="1100" dirty="0"/>
          </a:p>
        </p:txBody>
      </p:sp>
      <p:sp>
        <p:nvSpPr>
          <p:cNvPr id="29" name="Text 27"/>
          <p:cNvSpPr/>
          <p:nvPr/>
        </p:nvSpPr>
        <p:spPr>
          <a:xfrm>
            <a:off x="6368796" y="4279392"/>
            <a:ext cx="4997196" cy="845820"/>
          </a:xfrm>
          <a:prstGeom prst="rect">
            <a:avLst/>
          </a:prstGeom>
          <a:noFill/>
          <a:ln/>
        </p:spPr>
        <p:txBody>
          <a:bodyPr wrap="square" rtlCol="0" anchor="ctr"/>
          <a:lstStyle/>
          <a:p>
            <a:pPr marL="0" indent="0">
              <a:buNone/>
            </a:pPr>
            <a:r>
              <a:rPr lang="en-US" sz="3800" b="1" dirty="0">
                <a:solidFill>
                  <a:srgbClr val="566868"/>
                </a:solidFill>
                <a:latin typeface="Cambria" pitchFamily="34" charset="0"/>
                <a:ea typeface="Cambria" pitchFamily="34" charset="-122"/>
                <a:cs typeface="Cambria" pitchFamily="34" charset="-120"/>
              </a:rPr>
              <a:t>80,280</a:t>
            </a:r>
            <a:endParaRPr lang="en-US" sz="3800" dirty="0"/>
          </a:p>
        </p:txBody>
      </p:sp>
      <p:sp>
        <p:nvSpPr>
          <p:cNvPr id="30" name="Text 28"/>
          <p:cNvSpPr/>
          <p:nvPr/>
        </p:nvSpPr>
        <p:spPr>
          <a:xfrm>
            <a:off x="6368796" y="5125212"/>
            <a:ext cx="4997196" cy="710489"/>
          </a:xfrm>
          <a:prstGeom prst="rect">
            <a:avLst/>
          </a:prstGeom>
          <a:noFill/>
          <a:ln/>
        </p:spPr>
        <p:txBody>
          <a:bodyPr wrap="square" rtlCol="0" anchor="t"/>
          <a:lstStyle/>
          <a:p>
            <a:pPr marL="0" indent="0">
              <a:lnSpc>
                <a:spcPct val="110000"/>
              </a:lnSpc>
              <a:buNone/>
            </a:pPr>
            <a:r>
              <a:rPr lang="en-US" sz="1100" dirty="0">
                <a:solidFill>
                  <a:srgbClr val="564E4E"/>
                </a:solidFill>
                <a:latin typeface="Calibri" pitchFamily="34" charset="0"/>
                <a:ea typeface="Calibri" pitchFamily="34" charset="-122"/>
                <a:cs typeface="Calibri" pitchFamily="34" charset="-120"/>
              </a:rPr>
              <a:t>people living in Redmond today</a:t>
            </a:r>
            <a:endParaRPr lang="en-US" sz="1100" dirty="0"/>
          </a:p>
        </p:txBody>
      </p:sp>
      <p:sp>
        <p:nvSpPr>
          <p:cNvPr id="31" name="Shape 29"/>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32" name="Text 30"/>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Turn and tell your partner: what do you think happened in between?</a:t>
            </a:r>
            <a:endParaRPr lang="en-US" sz="1250" dirty="0"/>
          </a:p>
        </p:txBody>
      </p:sp>
      <p:sp>
        <p:nvSpPr>
          <p:cNvPr id="34" name="Text 32"/>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22</a:t>
            </a:r>
            <a:endParaRPr lang="en-US" sz="900" dirty="0"/>
          </a:p>
        </p:txBody>
      </p:sp>
      <p:sp>
        <p:nvSpPr>
          <p:cNvPr id="35" name="TextBox 34">
            <a:extLst>
              <a:ext uri="{FF2B5EF4-FFF2-40B4-BE49-F238E27FC236}">
                <a16:creationId xmlns:a16="http://schemas.microsoft.com/office/drawing/2014/main" id="{2974C29C-3CDC-E3A7-34B9-265731164308}"/>
              </a:ext>
            </a:extLst>
          </p:cNvPr>
          <p:cNvSpPr txBox="1"/>
          <p:nvPr/>
        </p:nvSpPr>
        <p:spPr>
          <a:xfrm>
            <a:off x="891540" y="4550140"/>
            <a:ext cx="2841498" cy="369332"/>
          </a:xfrm>
          <a:prstGeom prst="rect">
            <a:avLst/>
          </a:prstGeom>
          <a:noFill/>
        </p:spPr>
        <p:txBody>
          <a:bodyPr wrap="square" rtlCol="0">
            <a:spAutoFit/>
          </a:bodyPr>
          <a:lstStyle/>
          <a:p>
            <a:r>
              <a:rPr lang="en-US" dirty="0">
                <a:latin typeface="Cambria" panose="02040503050406030204" pitchFamily="18" charset="0"/>
              </a:rPr>
              <a:t>Case Study: Redmond</a:t>
            </a:r>
          </a:p>
        </p:txBody>
      </p:sp>
      <p:sp>
        <p:nvSpPr>
          <p:cNvPr id="36"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7"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Second World War and Japanese Internment</a:t>
            </a:r>
            <a:endParaRPr lang="en-US" sz="2500" dirty="0"/>
          </a:p>
        </p:txBody>
      </p:sp>
      <p:sp>
        <p:nvSpPr>
          <p:cNvPr id="7" name="Text 5"/>
          <p:cNvSpPr/>
          <p:nvPr/>
        </p:nvSpPr>
        <p:spPr>
          <a:xfrm>
            <a:off x="548640" y="1325880"/>
            <a:ext cx="7159752" cy="4297680"/>
          </a:xfrm>
          <a:prstGeom prst="rect">
            <a:avLst/>
          </a:prstGeom>
          <a:noFill/>
          <a:ln/>
        </p:spPr>
        <p:txBody>
          <a:bodyPr wrap="square" rtlCol="0" anchor="t"/>
          <a:lstStyle/>
          <a:p>
            <a:pPr marL="285750" indent="-285750">
              <a:lnSpc>
                <a:spcPct val="116000"/>
              </a:lnSpc>
              <a:spcAft>
                <a:spcPts val="1300"/>
              </a:spcAft>
              <a:buFontTx/>
              <a:buChar char="-"/>
            </a:pPr>
            <a:r>
              <a:rPr lang="en-US" dirty="0">
                <a:solidFill>
                  <a:srgbClr val="564E4E"/>
                </a:solidFill>
                <a:latin typeface="Calibri" pitchFamily="34" charset="0"/>
                <a:ea typeface="Calibri" pitchFamily="34" charset="-122"/>
                <a:cs typeface="Calibri" pitchFamily="34" charset="-120"/>
              </a:rPr>
              <a:t>In May 1942 the United States government ordered every person of Japanese ancestry on the Eastside to leave their home.</a:t>
            </a:r>
            <a:endParaRPr lang="en-US" dirty="0"/>
          </a:p>
          <a:p>
            <a:pPr marL="285750" indent="-285750">
              <a:lnSpc>
                <a:spcPct val="116000"/>
              </a:lnSpc>
              <a:spcAft>
                <a:spcPts val="1300"/>
              </a:spcAft>
              <a:buFontTx/>
              <a:buChar char="-"/>
            </a:pPr>
            <a:r>
              <a:rPr lang="en-US" b="1" dirty="0">
                <a:solidFill>
                  <a:srgbClr val="566868"/>
                </a:solidFill>
                <a:latin typeface="Calibri" pitchFamily="34" charset="0"/>
                <a:ea typeface="Calibri" pitchFamily="34" charset="-122"/>
                <a:cs typeface="Calibri" pitchFamily="34" charset="-120"/>
              </a:rPr>
              <a:t>Civilian Exclusion Order 80</a:t>
            </a:r>
            <a:r>
              <a:rPr lang="en-US" dirty="0">
                <a:solidFill>
                  <a:srgbClr val="564E4E"/>
                </a:solidFill>
                <a:latin typeface="Calibri" pitchFamily="34" charset="0"/>
                <a:ea typeface="Calibri" pitchFamily="34" charset="-122"/>
                <a:cs typeface="Calibri" pitchFamily="34" charset="-120"/>
              </a:rPr>
              <a:t> ordered them to 122 Kirkland Avenue.</a:t>
            </a:r>
            <a:endParaRPr lang="en-US" dirty="0"/>
          </a:p>
          <a:p>
            <a:pPr marL="285750" indent="-285750">
              <a:lnSpc>
                <a:spcPct val="116000"/>
              </a:lnSpc>
              <a:spcAft>
                <a:spcPts val="1300"/>
              </a:spcAft>
              <a:buFontTx/>
              <a:buChar char="-"/>
            </a:pPr>
            <a:r>
              <a:rPr lang="en-US" b="1" dirty="0">
                <a:solidFill>
                  <a:srgbClr val="566868"/>
                </a:solidFill>
                <a:latin typeface="Calibri" pitchFamily="34" charset="0"/>
                <a:ea typeface="Calibri" pitchFamily="34" charset="-122"/>
                <a:cs typeface="Calibri" pitchFamily="34" charset="-120"/>
              </a:rPr>
              <a:t>On 20 May 1942, 443 people boarded a train </a:t>
            </a:r>
            <a:r>
              <a:rPr lang="en-US" dirty="0">
                <a:solidFill>
                  <a:srgbClr val="564E4E"/>
                </a:solidFill>
                <a:latin typeface="Calibri" pitchFamily="34" charset="0"/>
                <a:ea typeface="Calibri" pitchFamily="34" charset="-122"/>
                <a:cs typeface="Calibri" pitchFamily="34" charset="-120"/>
              </a:rPr>
              <a:t>at the Kirkland station, a station that had not carried passengers in nearly twenty years. They were taken to a camp in California, and then to another.</a:t>
            </a:r>
            <a:endParaRPr lang="en-US" dirty="0"/>
          </a:p>
          <a:p>
            <a:pPr marL="285750" indent="-285750">
              <a:lnSpc>
                <a:spcPct val="116000"/>
              </a:lnSpc>
              <a:spcAft>
                <a:spcPts val="1300"/>
              </a:spcAft>
              <a:buFontTx/>
              <a:buChar char="-"/>
            </a:pPr>
            <a:r>
              <a:rPr lang="en-US" dirty="0">
                <a:solidFill>
                  <a:srgbClr val="564E4E"/>
                </a:solidFill>
                <a:latin typeface="Calibri" pitchFamily="34" charset="0"/>
                <a:ea typeface="Calibri" pitchFamily="34" charset="-122"/>
                <a:cs typeface="Calibri" pitchFamily="34" charset="-120"/>
              </a:rPr>
              <a:t>This included people who had been born in the United States and were citizens.</a:t>
            </a:r>
            <a:r>
              <a:rPr lang="en-US" dirty="0"/>
              <a:t> </a:t>
            </a:r>
            <a:r>
              <a:rPr lang="en-US" dirty="0">
                <a:solidFill>
                  <a:srgbClr val="564E4E"/>
                </a:solidFill>
                <a:latin typeface="Calibri" pitchFamily="34" charset="0"/>
                <a:ea typeface="Calibri" pitchFamily="34" charset="-122"/>
                <a:cs typeface="Calibri" pitchFamily="34" charset="-120"/>
              </a:rPr>
              <a:t>Most families never came back</a:t>
            </a:r>
            <a:endParaRPr lang="en-US" dirty="0"/>
          </a:p>
        </p:txBody>
      </p:sp>
      <p:sp>
        <p:nvSpPr>
          <p:cNvPr id="13" name="Shape 11"/>
          <p:cNvSpPr/>
          <p:nvPr/>
        </p:nvSpPr>
        <p:spPr>
          <a:xfrm>
            <a:off x="548640" y="5399532"/>
            <a:ext cx="7159751" cy="1051560"/>
          </a:xfrm>
          <a:prstGeom prst="roundRect">
            <a:avLst>
              <a:gd name="adj" fmla="val 5217"/>
            </a:avLst>
          </a:prstGeom>
          <a:solidFill>
            <a:srgbClr val="E4DFD2"/>
          </a:solidFill>
          <a:ln/>
        </p:spPr>
        <p:txBody>
          <a:bodyPr/>
          <a:lstStyle/>
          <a:p>
            <a:endParaRPr lang="en-US"/>
          </a:p>
        </p:txBody>
      </p:sp>
      <p:sp>
        <p:nvSpPr>
          <p:cNvPr id="14" name="Text 12"/>
          <p:cNvSpPr/>
          <p:nvPr/>
        </p:nvSpPr>
        <p:spPr>
          <a:xfrm>
            <a:off x="752269" y="5329093"/>
            <a:ext cx="6752492" cy="1051560"/>
          </a:xfrm>
          <a:prstGeom prst="rect">
            <a:avLst/>
          </a:prstGeom>
          <a:noFill/>
          <a:ln/>
        </p:spPr>
        <p:txBody>
          <a:bodyPr wrap="square" rtlCol="0" anchor="ctr"/>
          <a:lstStyle/>
          <a:p>
            <a:pPr marL="0" indent="0">
              <a:lnSpc>
                <a:spcPct val="115000"/>
              </a:lnSpc>
              <a:buNone/>
            </a:pPr>
            <a:r>
              <a:rPr lang="en-US" i="1" dirty="0">
                <a:solidFill>
                  <a:srgbClr val="564E4E"/>
                </a:solidFill>
                <a:latin typeface="Calibri" pitchFamily="34" charset="0"/>
                <a:ea typeface="Calibri" pitchFamily="34" charset="-122"/>
                <a:cs typeface="Calibri" pitchFamily="34" charset="-120"/>
              </a:rPr>
              <a:t>Years later the United States formally acknowledged that this was wrong. Descendants of these families still live on the Eastside today.</a:t>
            </a:r>
            <a:endParaRPr lang="en-US" dirty="0"/>
          </a:p>
        </p:txBody>
      </p:sp>
      <p:sp>
        <p:nvSpPr>
          <p:cNvPr id="18" name="Text 16"/>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23</a:t>
            </a:r>
            <a:endParaRPr lang="en-US" sz="900" dirty="0"/>
          </a:p>
        </p:txBody>
      </p:sp>
      <p:pic>
        <p:nvPicPr>
          <p:cNvPr id="19" name="Picture 18" descr="World War II Incarceration of Japanese Americans in Washington -  HistoryLink.org">
            <a:extLst>
              <a:ext uri="{FF2B5EF4-FFF2-40B4-BE49-F238E27FC236}">
                <a16:creationId xmlns:a16="http://schemas.microsoft.com/office/drawing/2014/main" id="{7F8B22F8-4D6B-92D6-FB2B-1CD869922F17}"/>
              </a:ext>
            </a:extLst>
          </p:cNvPr>
          <p:cNvPicPr>
            <a:picLocks noChangeAspect="1"/>
          </p:cNvPicPr>
          <p:nvPr/>
        </p:nvPicPr>
        <p:blipFill>
          <a:blip r:embed="rId3"/>
          <a:stretch>
            <a:fillRect/>
          </a:stretch>
        </p:blipFill>
        <p:spPr>
          <a:xfrm>
            <a:off x="7803028" y="1593601"/>
            <a:ext cx="4020164" cy="2571491"/>
          </a:xfrm>
          <a:prstGeom prst="rect">
            <a:avLst/>
          </a:prstGeom>
        </p:spPr>
      </p:pic>
      <p:pic>
        <p:nvPicPr>
          <p:cNvPr id="20" name="Picture 19" descr="Japanese Farmers in Bellevue (1898 - 1942) — Eastside Heritage Center">
            <a:extLst>
              <a:ext uri="{FF2B5EF4-FFF2-40B4-BE49-F238E27FC236}">
                <a16:creationId xmlns:a16="http://schemas.microsoft.com/office/drawing/2014/main" id="{2261966A-3FE5-5D2B-147B-6BE10E330802}"/>
              </a:ext>
            </a:extLst>
          </p:cNvPr>
          <p:cNvPicPr>
            <a:picLocks noChangeAspect="1"/>
          </p:cNvPicPr>
          <p:nvPr/>
        </p:nvPicPr>
        <p:blipFill>
          <a:blip r:embed="rId4"/>
          <a:stretch>
            <a:fillRect/>
          </a:stretch>
        </p:blipFill>
        <p:spPr>
          <a:xfrm>
            <a:off x="8272816" y="4448857"/>
            <a:ext cx="3080588" cy="2138290"/>
          </a:xfrm>
          <a:prstGeom prst="rect">
            <a:avLst/>
          </a:prstGeom>
        </p:spPr>
      </p:pic>
      <p:sp>
        <p:nvSpPr>
          <p:cNvPr id="2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Spotlight: Derby Days</a:t>
            </a:r>
            <a:endParaRPr lang="en-US" sz="2500" dirty="0"/>
          </a:p>
        </p:txBody>
      </p:sp>
      <p:sp>
        <p:nvSpPr>
          <p:cNvPr id="7" name="Text 5"/>
          <p:cNvSpPr/>
          <p:nvPr/>
        </p:nvSpPr>
        <p:spPr>
          <a:xfrm>
            <a:off x="548640" y="1325880"/>
            <a:ext cx="11091672" cy="731520"/>
          </a:xfrm>
          <a:prstGeom prst="rect">
            <a:avLst/>
          </a:prstGeom>
          <a:noFill/>
          <a:ln/>
        </p:spPr>
        <p:txBody>
          <a:bodyPr wrap="square" rtlCol="0" anchor="ctr"/>
          <a:lstStyle/>
          <a:p>
            <a:pPr marL="0" indent="0">
              <a:lnSpc>
                <a:spcPct val="118000"/>
              </a:lnSpc>
              <a:buNone/>
            </a:pPr>
            <a:r>
              <a:rPr lang="en-US" sz="1300" dirty="0">
                <a:solidFill>
                  <a:srgbClr val="564E4E"/>
                </a:solidFill>
                <a:latin typeface="Calibri" pitchFamily="34" charset="0"/>
                <a:ea typeface="Calibri" pitchFamily="34" charset="-122"/>
                <a:cs typeface="Calibri" pitchFamily="34" charset="-120"/>
              </a:rPr>
              <a:t>At the end of the Depression, two Redmond newspaper boys raced their bicycles 26 miles around Lake Sammamish. People bet on the winning time, and the money bought Christmas decorations for downtown and sports equipment for the school.</a:t>
            </a:r>
            <a:endParaRPr lang="en-US" sz="1300" dirty="0"/>
          </a:p>
        </p:txBody>
      </p:sp>
      <p:sp>
        <p:nvSpPr>
          <p:cNvPr id="8" name="Shape 6"/>
          <p:cNvSpPr/>
          <p:nvPr/>
        </p:nvSpPr>
        <p:spPr>
          <a:xfrm>
            <a:off x="548640" y="2240280"/>
            <a:ext cx="2567178" cy="1965960"/>
          </a:xfrm>
          <a:prstGeom prst="roundRect">
            <a:avLst>
              <a:gd name="adj" fmla="val 2791"/>
            </a:avLst>
          </a:prstGeom>
          <a:solidFill>
            <a:srgbClr val="F3F2ED"/>
          </a:solidFill>
          <a:ln/>
        </p:spPr>
        <p:txBody>
          <a:bodyPr/>
          <a:lstStyle/>
          <a:p>
            <a:endParaRPr lang="en-US"/>
          </a:p>
        </p:txBody>
      </p:sp>
      <p:sp>
        <p:nvSpPr>
          <p:cNvPr id="9" name="Text 7"/>
          <p:cNvSpPr/>
          <p:nvPr/>
        </p:nvSpPr>
        <p:spPr>
          <a:xfrm>
            <a:off x="768096" y="2386584"/>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THE MEN'S RACE</a:t>
            </a:r>
            <a:endParaRPr lang="en-US" sz="1250" dirty="0"/>
          </a:p>
        </p:txBody>
      </p:sp>
      <p:sp>
        <p:nvSpPr>
          <p:cNvPr id="10" name="Text 8"/>
          <p:cNvSpPr/>
          <p:nvPr/>
        </p:nvSpPr>
        <p:spPr>
          <a:xfrm>
            <a:off x="768096" y="2752344"/>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Won by Joe Richardson of Redmond in 1 hour, 30 minutes, 5 seconds. The prize was $25.</a:t>
            </a:r>
            <a:endParaRPr lang="en-US" sz="1100" dirty="0"/>
          </a:p>
        </p:txBody>
      </p:sp>
      <p:sp>
        <p:nvSpPr>
          <p:cNvPr id="11" name="Shape 9"/>
          <p:cNvSpPr/>
          <p:nvPr/>
        </p:nvSpPr>
        <p:spPr>
          <a:xfrm>
            <a:off x="548640" y="4658516"/>
            <a:ext cx="2567178" cy="1965960"/>
          </a:xfrm>
          <a:prstGeom prst="roundRect">
            <a:avLst>
              <a:gd name="adj" fmla="val 2791"/>
            </a:avLst>
          </a:prstGeom>
          <a:solidFill>
            <a:srgbClr val="F3F2ED"/>
          </a:solidFill>
          <a:ln/>
        </p:spPr>
        <p:txBody>
          <a:bodyPr/>
          <a:lstStyle/>
          <a:p>
            <a:endParaRPr lang="en-US"/>
          </a:p>
        </p:txBody>
      </p:sp>
      <p:sp>
        <p:nvSpPr>
          <p:cNvPr id="12" name="Text 10"/>
          <p:cNvSpPr/>
          <p:nvPr/>
        </p:nvSpPr>
        <p:spPr>
          <a:xfrm>
            <a:off x="655379" y="4856318"/>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THE WOMEN'S RACE</a:t>
            </a:r>
            <a:endParaRPr lang="en-US" sz="1250" dirty="0"/>
          </a:p>
        </p:txBody>
      </p:sp>
      <p:sp>
        <p:nvSpPr>
          <p:cNvPr id="13" name="Text 11"/>
          <p:cNvSpPr/>
          <p:nvPr/>
        </p:nvSpPr>
        <p:spPr>
          <a:xfrm>
            <a:off x="655379" y="5316884"/>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Won by Eva Jean Prout of Kirkland in 1 hour, 46 minutes, 39 seconds.</a:t>
            </a:r>
            <a:endParaRPr lang="en-US" sz="1100" dirty="0"/>
          </a:p>
        </p:txBody>
      </p:sp>
      <p:sp>
        <p:nvSpPr>
          <p:cNvPr id="14" name="Shape 12"/>
          <p:cNvSpPr/>
          <p:nvPr/>
        </p:nvSpPr>
        <p:spPr>
          <a:xfrm>
            <a:off x="3883914" y="2230332"/>
            <a:ext cx="2567178" cy="1965960"/>
          </a:xfrm>
          <a:prstGeom prst="roundRect">
            <a:avLst>
              <a:gd name="adj" fmla="val 2791"/>
            </a:avLst>
          </a:prstGeom>
          <a:solidFill>
            <a:srgbClr val="F3F2ED"/>
          </a:solidFill>
          <a:ln/>
        </p:spPr>
        <p:txBody>
          <a:bodyPr/>
          <a:lstStyle/>
          <a:p>
            <a:endParaRPr lang="en-US"/>
          </a:p>
        </p:txBody>
      </p:sp>
      <p:sp>
        <p:nvSpPr>
          <p:cNvPr id="15" name="Text 13"/>
          <p:cNvSpPr/>
          <p:nvPr/>
        </p:nvSpPr>
        <p:spPr>
          <a:xfrm>
            <a:off x="3966210" y="2386584"/>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WHO STARTED THEM OFF</a:t>
            </a:r>
            <a:endParaRPr lang="en-US" sz="1250" dirty="0"/>
          </a:p>
        </p:txBody>
      </p:sp>
      <p:sp>
        <p:nvSpPr>
          <p:cNvPr id="16" name="Text 14"/>
          <p:cNvSpPr/>
          <p:nvPr/>
        </p:nvSpPr>
        <p:spPr>
          <a:xfrm>
            <a:off x="3966210" y="2947985"/>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Mayor Bill Brown, the man who owned the saloon and the garage back in Lesson 1.</a:t>
            </a:r>
            <a:endParaRPr lang="en-US" sz="1100" dirty="0"/>
          </a:p>
        </p:txBody>
      </p:sp>
      <p:sp>
        <p:nvSpPr>
          <p:cNvPr id="17" name="Shape 15"/>
          <p:cNvSpPr/>
          <p:nvPr/>
        </p:nvSpPr>
        <p:spPr>
          <a:xfrm>
            <a:off x="3883914" y="4658516"/>
            <a:ext cx="2567178" cy="1965960"/>
          </a:xfrm>
          <a:prstGeom prst="roundRect">
            <a:avLst>
              <a:gd name="adj" fmla="val 2791"/>
            </a:avLst>
          </a:prstGeom>
          <a:solidFill>
            <a:srgbClr val="F3F2ED"/>
          </a:solidFill>
          <a:ln/>
        </p:spPr>
        <p:txBody>
          <a:bodyPr/>
          <a:lstStyle/>
          <a:p>
            <a:endParaRPr lang="en-US"/>
          </a:p>
        </p:txBody>
      </p:sp>
      <p:sp>
        <p:nvSpPr>
          <p:cNvPr id="18" name="Text 16"/>
          <p:cNvSpPr/>
          <p:nvPr/>
        </p:nvSpPr>
        <p:spPr>
          <a:xfrm>
            <a:off x="3966210" y="4856318"/>
            <a:ext cx="2128266" cy="457200"/>
          </a:xfrm>
          <a:prstGeom prst="rect">
            <a:avLst/>
          </a:prstGeom>
          <a:noFill/>
          <a:ln/>
        </p:spPr>
        <p:txBody>
          <a:bodyPr wrap="square" rtlCol="0" anchor="t"/>
          <a:lstStyle/>
          <a:p>
            <a:pPr marL="0" indent="0">
              <a:buNone/>
            </a:pPr>
            <a:r>
              <a:rPr lang="en-US" sz="1250" b="1" kern="0" spc="60" dirty="0">
                <a:solidFill>
                  <a:srgbClr val="566868"/>
                </a:solidFill>
                <a:latin typeface="Calibri" pitchFamily="34" charset="0"/>
                <a:ea typeface="Calibri" pitchFamily="34" charset="-122"/>
                <a:cs typeface="Calibri" pitchFamily="34" charset="-120"/>
              </a:rPr>
              <a:t>AND THEN</a:t>
            </a:r>
            <a:endParaRPr lang="en-US" sz="1250" dirty="0"/>
          </a:p>
        </p:txBody>
      </p:sp>
      <p:sp>
        <p:nvSpPr>
          <p:cNvPr id="19" name="Text 17"/>
          <p:cNvSpPr/>
          <p:nvPr/>
        </p:nvSpPr>
        <p:spPr>
          <a:xfrm>
            <a:off x="3966210" y="5276088"/>
            <a:ext cx="2128266" cy="1307592"/>
          </a:xfrm>
          <a:prstGeom prst="rect">
            <a:avLst/>
          </a:prstGeom>
          <a:noFill/>
          <a:ln/>
        </p:spPr>
        <p:txBody>
          <a:bodyPr wrap="square" rtlCol="0" anchor="t"/>
          <a:lstStyle/>
          <a:p>
            <a:pPr marL="0" indent="0">
              <a:lnSpc>
                <a:spcPct val="112000"/>
              </a:lnSpc>
              <a:buNone/>
            </a:pPr>
            <a:r>
              <a:rPr lang="en-US" sz="1100" dirty="0">
                <a:solidFill>
                  <a:srgbClr val="564E4E"/>
                </a:solidFill>
                <a:latin typeface="Calibri" pitchFamily="34" charset="0"/>
                <a:ea typeface="Calibri" pitchFamily="34" charset="-122"/>
                <a:cs typeface="Calibri" pitchFamily="34" charset="-120"/>
              </a:rPr>
              <a:t>No races from 1942 to 1945, because of the war. It has run every other year since, making it the oldest continuous bicycle race in the country.</a:t>
            </a:r>
            <a:endParaRPr lang="en-US" sz="1100" dirty="0"/>
          </a:p>
        </p:txBody>
      </p:sp>
      <p:sp>
        <p:nvSpPr>
          <p:cNvPr id="25" name="Text 23"/>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24</a:t>
            </a:r>
            <a:endParaRPr lang="en-US" sz="900" dirty="0"/>
          </a:p>
        </p:txBody>
      </p:sp>
      <p:pic>
        <p:nvPicPr>
          <p:cNvPr id="26" name="Picture 25" descr="Redmond Derby Days 2026 | Kids Out and About Seattle">
            <a:extLst>
              <a:ext uri="{FF2B5EF4-FFF2-40B4-BE49-F238E27FC236}">
                <a16:creationId xmlns:a16="http://schemas.microsoft.com/office/drawing/2014/main" id="{3566E563-6502-0995-34B5-B45497870E79}"/>
              </a:ext>
            </a:extLst>
          </p:cNvPr>
          <p:cNvPicPr>
            <a:picLocks noChangeAspect="1"/>
          </p:cNvPicPr>
          <p:nvPr/>
        </p:nvPicPr>
        <p:blipFill>
          <a:blip r:embed="rId3"/>
          <a:stretch>
            <a:fillRect/>
          </a:stretch>
        </p:blipFill>
        <p:spPr>
          <a:xfrm>
            <a:off x="7993531" y="2325448"/>
            <a:ext cx="2935502" cy="1870844"/>
          </a:xfrm>
          <a:prstGeom prst="rect">
            <a:avLst/>
          </a:prstGeom>
        </p:spPr>
      </p:pic>
      <p:pic>
        <p:nvPicPr>
          <p:cNvPr id="27" name="Picture 26" descr="Derby Days History | Redmond Historical">
            <a:extLst>
              <a:ext uri="{FF2B5EF4-FFF2-40B4-BE49-F238E27FC236}">
                <a16:creationId xmlns:a16="http://schemas.microsoft.com/office/drawing/2014/main" id="{C04B533A-22C4-2216-06F9-B7D4E1C97941}"/>
              </a:ext>
            </a:extLst>
          </p:cNvPr>
          <p:cNvPicPr>
            <a:picLocks noChangeAspect="1"/>
          </p:cNvPicPr>
          <p:nvPr/>
        </p:nvPicPr>
        <p:blipFill>
          <a:blip r:embed="rId4"/>
          <a:stretch>
            <a:fillRect/>
          </a:stretch>
        </p:blipFill>
        <p:spPr>
          <a:xfrm>
            <a:off x="7993531" y="4532552"/>
            <a:ext cx="2918977" cy="2197432"/>
          </a:xfrm>
          <a:prstGeom prst="rect">
            <a:avLst/>
          </a:prstGeom>
        </p:spPr>
      </p:pic>
      <p:sp>
        <p:nvSpPr>
          <p:cNvPr id="28"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29"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566868"/>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2  ·  CASE STUDY</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Spotlight: Lake Washington Shipyard</a:t>
            </a:r>
            <a:endParaRPr lang="en-US" sz="2500" dirty="0"/>
          </a:p>
        </p:txBody>
      </p:sp>
      <p:sp>
        <p:nvSpPr>
          <p:cNvPr id="6" name="Image Placeholder"/>
          <p:cNvSpPr/>
          <p:nvPr/>
        </p:nvSpPr>
        <p:spPr>
          <a:xfrm>
            <a:off x="548640" y="1325880"/>
            <a:ext cx="5029200" cy="2331720"/>
          </a:xfrm>
          <a:prstGeom prst="rect">
            <a:avLst/>
          </a:prstGeom>
          <a:solidFill>
            <a:srgbClr val="E4DFD2"/>
          </a:solidFill>
          <a:ln/>
        </p:spPr>
        <p:txBody>
          <a:bodyPr/>
          <a:lstStyle/>
          <a:p>
            <a:endParaRPr lang="en-US"/>
          </a:p>
        </p:txBody>
      </p:sp>
      <p:sp>
        <p:nvSpPr>
          <p:cNvPr id="7" name="Placeholder Text"/>
          <p:cNvSpPr txBox="1"/>
          <p:nvPr/>
        </p:nvSpPr>
        <p:spPr>
          <a:xfrm>
            <a:off x="731520" y="1325880"/>
            <a:ext cx="4663440" cy="2331720"/>
          </a:xfrm>
          <a:prstGeom prst="rect">
            <a:avLst/>
          </a:prstGeom>
          <a:noFill/>
          <a:ln/>
        </p:spPr>
        <p:txBody>
          <a:bodyPr wrap="square" rtlCol="0" anchor="ctr"/>
          <a:lstStyle/>
          <a:p>
            <a:pPr marL="0" indent="0" algn="ctr">
              <a:buNone/>
            </a:pPr>
            <a:r>
              <a:rPr lang="en-US" sz="1300" b="1" kern="0" spc="100" dirty="0">
                <a:solidFill>
                  <a:srgbClr val="564E4E"/>
                </a:solidFill>
                <a:latin typeface="Calibri" pitchFamily="34" charset="0"/>
                <a:ea typeface="Calibri" pitchFamily="34" charset="-122"/>
                <a:cs typeface="Calibri" pitchFamily="34" charset="-120"/>
              </a:rPr>
              <a:t>IMAGE WILL GO HERE</a:t>
            </a:r>
            <a:endParaRPr lang="en-US" sz="1300" dirty="0"/>
          </a:p>
          <a:p>
            <a:pPr marL="0" indent="0" algn="ctr">
              <a:buNone/>
            </a:pPr>
            <a:r>
              <a:rPr lang="en-US" sz="1000" i="1" dirty="0">
                <a:solidFill>
                  <a:srgbClr val="6E6260"/>
                </a:solidFill>
                <a:latin typeface="Calibri" pitchFamily="34" charset="0"/>
                <a:ea typeface="Calibri" pitchFamily="34" charset="-122"/>
                <a:cs typeface="Calibri" pitchFamily="34" charset="-120"/>
              </a:rPr>
              <a:t>Suggested: shipyard workers at Houghton, about 1943</a:t>
            </a:r>
            <a:endParaRPr lang="en-US" sz="1000" dirty="0"/>
          </a:p>
        </p:txBody>
      </p:sp>
      <p:sp>
        <p:nvSpPr>
          <p:cNvPr id="8" name="Caption"/>
          <p:cNvSpPr txBox="1"/>
          <p:nvPr/>
        </p:nvSpPr>
        <p:spPr>
          <a:xfrm>
            <a:off x="548640" y="3712464"/>
            <a:ext cx="5029200" cy="274320"/>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Lake Washington Shipyards, Houghton (Kirkland), 1941–1945</a:t>
            </a:r>
            <a:endParaRPr lang="en-US" sz="1000" dirty="0"/>
          </a:p>
        </p:txBody>
      </p:sp>
      <p:sp>
        <p:nvSpPr>
          <p:cNvPr id="9" name="Credit"/>
          <p:cNvSpPr txBox="1"/>
          <p:nvPr/>
        </p:nvSpPr>
        <p:spPr>
          <a:xfrm>
            <a:off x="548640" y="3931920"/>
            <a:ext cx="5029200" cy="274320"/>
          </a:xfrm>
          <a:prstGeom prst="rect">
            <a:avLst/>
          </a:prstGeom>
          <a:noFill/>
          <a:ln/>
        </p:spPr>
        <p:txBody>
          <a:bodyPr wrap="square" rtlCol="0" anchor="ctr"/>
          <a:lstStyle/>
          <a:p>
            <a:pPr marL="0" indent="0">
              <a:buNone/>
            </a:pPr>
            <a:r>
              <a:rPr lang="en-US" sz="850" dirty="0">
                <a:solidFill>
                  <a:srgbClr val="6E6260"/>
                </a:solidFill>
                <a:latin typeface="Calibri" pitchFamily="34" charset="0"/>
                <a:ea typeface="Calibri" pitchFamily="34" charset="-122"/>
                <a:cs typeface="Calibri" pitchFamily="34" charset="-120"/>
              </a:rPr>
              <a:t>Kirkland Heritage Society  ·  HistoryLink Essay 20514</a:t>
            </a:r>
            <a:endParaRPr lang="en-US" sz="850" dirty="0"/>
          </a:p>
        </p:txBody>
      </p:sp>
      <p:sp>
        <p:nvSpPr>
          <p:cNvPr id="10" name="After"/>
          <p:cNvSpPr txBox="1"/>
          <p:nvPr/>
        </p:nvSpPr>
        <p:spPr>
          <a:xfrm>
            <a:off x="548640" y="4160520"/>
            <a:ext cx="5029200" cy="320040"/>
          </a:xfrm>
          <a:prstGeom prst="rect">
            <a:avLst/>
          </a:prstGeom>
          <a:noFill/>
          <a:ln/>
        </p:spPr>
        <p:txBody>
          <a:bodyPr wrap="square" rtlCol="0" anchor="ctr"/>
          <a:lstStyle/>
          <a:p>
            <a:pPr marL="0" indent="0">
              <a:buNone/>
            </a:pPr>
            <a:r>
              <a:rPr lang="en-US" sz="1000" i="1" dirty="0">
                <a:solidFill>
                  <a:srgbClr val="564E4E"/>
                </a:solidFill>
                <a:latin typeface="Calibri" pitchFamily="34" charset="0"/>
                <a:ea typeface="Calibri" pitchFamily="34" charset="-122"/>
                <a:cs typeface="Calibri" pitchFamily="34" charset="-120"/>
              </a:rPr>
              <a:t>The yard closed after the war. Carillon Point opened on the site in 1989.</a:t>
            </a:r>
            <a:endParaRPr lang="en-US" sz="1000" dirty="0"/>
          </a:p>
        </p:txBody>
      </p:sp>
      <p:sp>
        <p:nvSpPr>
          <p:cNvPr id="11" name="Stats Panel"/>
          <p:cNvSpPr/>
          <p:nvPr/>
        </p:nvSpPr>
        <p:spPr>
          <a:xfrm>
            <a:off x="5943600" y="1325880"/>
            <a:ext cx="5696712" cy="2926080"/>
          </a:xfrm>
          <a:prstGeom prst="roundRect">
            <a:avLst>
              <a:gd name="adj" fmla="val 1875"/>
            </a:avLst>
          </a:prstGeom>
          <a:solidFill>
            <a:srgbClr val="F3F2ED"/>
          </a:solidFill>
          <a:ln/>
        </p:spPr>
        <p:txBody>
          <a:bodyPr/>
          <a:lstStyle/>
          <a:p>
            <a:endParaRPr lang="en-US"/>
          </a:p>
        </p:txBody>
      </p:sp>
      <p:sp>
        <p:nvSpPr>
          <p:cNvPr id="12" name="Stat"/>
          <p:cNvSpPr txBox="1"/>
          <p:nvPr/>
        </p:nvSpPr>
        <p:spPr>
          <a:xfrm>
            <a:off x="6236208" y="1600200"/>
            <a:ext cx="5111496" cy="380390"/>
          </a:xfrm>
          <a:prstGeom prst="rect">
            <a:avLst/>
          </a:prstGeom>
          <a:noFill/>
          <a:ln/>
        </p:spPr>
        <p:txBody>
          <a:bodyPr wrap="square" rtlCol="0" anchor="ctr"/>
          <a:lstStyle/>
          <a:p>
            <a:pPr marL="0" indent="0">
              <a:buNone/>
            </a:pPr>
            <a:r>
              <a:rPr lang="en-US" sz="3200" b="1" dirty="0">
                <a:solidFill>
                  <a:srgbClr val="566868"/>
                </a:solidFill>
                <a:latin typeface="Cambria" pitchFamily="34" charset="0"/>
                <a:ea typeface="Cambria" pitchFamily="34" charset="-122"/>
                <a:cs typeface="Cambria" pitchFamily="34" charset="-120"/>
              </a:rPr>
              <a:t>8,000</a:t>
            </a:r>
            <a:endParaRPr lang="en-US" sz="3200" dirty="0"/>
          </a:p>
        </p:txBody>
      </p:sp>
      <p:sp>
        <p:nvSpPr>
          <p:cNvPr id="13" name="Stat Label"/>
          <p:cNvSpPr txBox="1"/>
          <p:nvPr/>
        </p:nvSpPr>
        <p:spPr>
          <a:xfrm>
            <a:off x="6236208" y="1980590"/>
            <a:ext cx="5111496" cy="338938"/>
          </a:xfrm>
          <a:prstGeom prst="rect">
            <a:avLst/>
          </a:prstGeom>
          <a:noFill/>
          <a:ln/>
        </p:spPr>
        <p:txBody>
          <a:bodyPr wrap="square" rtlCol="0" anchor="ctr"/>
          <a:lstStyle/>
          <a:p>
            <a:pPr marL="0" indent="0">
              <a:buNone/>
            </a:pPr>
            <a:r>
              <a:rPr lang="en-US" sz="1050" dirty="0">
                <a:solidFill>
                  <a:srgbClr val="564E4E"/>
                </a:solidFill>
                <a:latin typeface="Calibri" pitchFamily="34" charset="0"/>
                <a:ea typeface="Calibri" pitchFamily="34" charset="-122"/>
                <a:cs typeface="Calibri" pitchFamily="34" charset="-120"/>
              </a:rPr>
              <a:t>men and women on three shifts by summer 1943, up from about 250 in 1939</a:t>
            </a:r>
            <a:endParaRPr lang="en-US" sz="1050" dirty="0"/>
          </a:p>
        </p:txBody>
      </p:sp>
      <p:sp>
        <p:nvSpPr>
          <p:cNvPr id="14" name="Stat"/>
          <p:cNvSpPr txBox="1"/>
          <p:nvPr/>
        </p:nvSpPr>
        <p:spPr>
          <a:xfrm>
            <a:off x="6236208" y="2392680"/>
            <a:ext cx="5111496" cy="380390"/>
          </a:xfrm>
          <a:prstGeom prst="rect">
            <a:avLst/>
          </a:prstGeom>
          <a:noFill/>
          <a:ln/>
        </p:spPr>
        <p:txBody>
          <a:bodyPr wrap="square" rtlCol="0" anchor="ctr"/>
          <a:lstStyle/>
          <a:p>
            <a:pPr marL="0" indent="0">
              <a:buNone/>
            </a:pPr>
            <a:r>
              <a:rPr lang="en-US" sz="3200" b="1" dirty="0">
                <a:solidFill>
                  <a:srgbClr val="566868"/>
                </a:solidFill>
                <a:latin typeface="Cambria" pitchFamily="34" charset="0"/>
                <a:ea typeface="Cambria" pitchFamily="34" charset="-122"/>
                <a:cs typeface="Cambria" pitchFamily="34" charset="-120"/>
              </a:rPr>
              <a:t>29</a:t>
            </a:r>
            <a:endParaRPr lang="en-US" sz="3200" dirty="0"/>
          </a:p>
        </p:txBody>
      </p:sp>
      <p:sp>
        <p:nvSpPr>
          <p:cNvPr id="15" name="Stat Label"/>
          <p:cNvSpPr txBox="1"/>
          <p:nvPr/>
        </p:nvSpPr>
        <p:spPr>
          <a:xfrm>
            <a:off x="6236208" y="2773070"/>
            <a:ext cx="5111496" cy="338938"/>
          </a:xfrm>
          <a:prstGeom prst="rect">
            <a:avLst/>
          </a:prstGeom>
          <a:noFill/>
          <a:ln/>
        </p:spPr>
        <p:txBody>
          <a:bodyPr wrap="square" rtlCol="0" anchor="ctr"/>
          <a:lstStyle/>
          <a:p>
            <a:pPr marL="0" indent="0">
              <a:buNone/>
            </a:pPr>
            <a:r>
              <a:rPr lang="en-US" sz="1050" dirty="0">
                <a:solidFill>
                  <a:srgbClr val="564E4E"/>
                </a:solidFill>
                <a:latin typeface="Calibri" pitchFamily="34" charset="0"/>
                <a:ea typeface="Calibri" pitchFamily="34" charset="-122"/>
                <a:cs typeface="Calibri" pitchFamily="34" charset="-120"/>
              </a:rPr>
              <a:t>warships built for the U.S. Navy, most of them seaplane tenders</a:t>
            </a:r>
            <a:endParaRPr lang="en-US" sz="1050" dirty="0"/>
          </a:p>
        </p:txBody>
      </p:sp>
      <p:sp>
        <p:nvSpPr>
          <p:cNvPr id="16" name="Stat"/>
          <p:cNvSpPr txBox="1"/>
          <p:nvPr/>
        </p:nvSpPr>
        <p:spPr>
          <a:xfrm>
            <a:off x="6236208" y="3185160"/>
            <a:ext cx="5111496" cy="380390"/>
          </a:xfrm>
          <a:prstGeom prst="rect">
            <a:avLst/>
          </a:prstGeom>
          <a:noFill/>
          <a:ln/>
        </p:spPr>
        <p:txBody>
          <a:bodyPr wrap="square" rtlCol="0" anchor="ctr"/>
          <a:lstStyle/>
          <a:p>
            <a:pPr marL="0" indent="0">
              <a:buNone/>
            </a:pPr>
            <a:r>
              <a:rPr lang="en-US" sz="3200" b="1" dirty="0">
                <a:solidFill>
                  <a:srgbClr val="566868"/>
                </a:solidFill>
                <a:latin typeface="Cambria" pitchFamily="34" charset="0"/>
                <a:ea typeface="Cambria" pitchFamily="34" charset="-122"/>
                <a:cs typeface="Cambria" pitchFamily="34" charset="-120"/>
              </a:rPr>
              <a:t>nearly 500</a:t>
            </a:r>
            <a:endParaRPr lang="en-US" sz="3200" dirty="0"/>
          </a:p>
        </p:txBody>
      </p:sp>
      <p:sp>
        <p:nvSpPr>
          <p:cNvPr id="17" name="Stat Label"/>
          <p:cNvSpPr txBox="1"/>
          <p:nvPr/>
        </p:nvSpPr>
        <p:spPr>
          <a:xfrm>
            <a:off x="6236208" y="3565550"/>
            <a:ext cx="5111496" cy="338938"/>
          </a:xfrm>
          <a:prstGeom prst="rect">
            <a:avLst/>
          </a:prstGeom>
          <a:noFill/>
          <a:ln/>
        </p:spPr>
        <p:txBody>
          <a:bodyPr wrap="square" rtlCol="0" anchor="ctr"/>
          <a:lstStyle/>
          <a:p>
            <a:pPr marL="0" indent="0">
              <a:buNone/>
            </a:pPr>
            <a:r>
              <a:rPr lang="en-US" sz="1050" dirty="0">
                <a:solidFill>
                  <a:srgbClr val="564E4E"/>
                </a:solidFill>
                <a:latin typeface="Calibri" pitchFamily="34" charset="0"/>
                <a:ea typeface="Calibri" pitchFamily="34" charset="-122"/>
                <a:cs typeface="Calibri" pitchFamily="34" charset="-120"/>
              </a:rPr>
              <a:t>battered ships repaired and sent back to sea</a:t>
            </a:r>
            <a:endParaRPr lang="en-US" sz="1050" dirty="0"/>
          </a:p>
        </p:txBody>
      </p:sp>
      <p:sp>
        <p:nvSpPr>
          <p:cNvPr id="18" name="Callout"/>
          <p:cNvSpPr/>
          <p:nvPr/>
        </p:nvSpPr>
        <p:spPr>
          <a:xfrm>
            <a:off x="548640" y="4526280"/>
            <a:ext cx="11091672" cy="1234440"/>
          </a:xfrm>
          <a:prstGeom prst="roundRect">
            <a:avLst>
              <a:gd name="adj" fmla="val 4615"/>
            </a:avLst>
          </a:prstGeom>
          <a:solidFill>
            <a:srgbClr val="1D3433"/>
          </a:solidFill>
          <a:ln/>
        </p:spPr>
        <p:txBody>
          <a:bodyPr/>
          <a:lstStyle/>
          <a:p>
            <a:endParaRPr lang="en-US"/>
          </a:p>
        </p:txBody>
      </p:sp>
      <p:sp>
        <p:nvSpPr>
          <p:cNvPr id="19" name="Callout Label"/>
          <p:cNvSpPr txBox="1"/>
          <p:nvPr/>
        </p:nvSpPr>
        <p:spPr>
          <a:xfrm>
            <a:off x="868680" y="4672584"/>
            <a:ext cx="10451592" cy="256032"/>
          </a:xfrm>
          <a:prstGeom prst="rect">
            <a:avLst/>
          </a:prstGeom>
          <a:noFill/>
          <a:ln/>
        </p:spPr>
        <p:txBody>
          <a:bodyPr wrap="square" rtlCol="0" anchor="ctr"/>
          <a:lstStyle/>
          <a:p>
            <a:pPr marL="0" indent="0">
              <a:buNone/>
            </a:pPr>
            <a:r>
              <a:rPr lang="en-US" sz="1000" b="1" kern="0" spc="140" dirty="0">
                <a:solidFill>
                  <a:srgbClr val="B8A189"/>
                </a:solidFill>
                <a:latin typeface="Calibri" pitchFamily="34" charset="0"/>
                <a:ea typeface="Calibri" pitchFamily="34" charset="-122"/>
                <a:cs typeface="Calibri" pitchFamily="34" charset="-120"/>
              </a:rPr>
              <a:t>WHO GOT THE JOBS</a:t>
            </a:r>
            <a:endParaRPr lang="en-US" sz="1000" dirty="0"/>
          </a:p>
        </p:txBody>
      </p:sp>
      <p:sp>
        <p:nvSpPr>
          <p:cNvPr id="20" name="Callout Text"/>
          <p:cNvSpPr txBox="1"/>
          <p:nvPr/>
        </p:nvSpPr>
        <p:spPr>
          <a:xfrm>
            <a:off x="868680" y="4946280"/>
            <a:ext cx="10451592" cy="714440"/>
          </a:xfrm>
          <a:prstGeom prst="rect">
            <a:avLst/>
          </a:prstGeom>
          <a:noFill/>
          <a:ln/>
        </p:spPr>
        <p:txBody>
          <a:bodyPr wrap="square" rtlCol="0" anchor="t"/>
          <a:lstStyle/>
          <a:p>
            <a:pPr marL="0" indent="0">
              <a:lnSpc>
                <a:spcPct val="115000"/>
              </a:lnSpc>
              <a:buNone/>
            </a:pPr>
            <a:r>
              <a:rPr lang="en-US" sz="1300" dirty="0">
                <a:solidFill>
                  <a:srgbClr val="F3F2ED"/>
                </a:solidFill>
                <a:latin typeface="Calibri" pitchFamily="34" charset="0"/>
                <a:ea typeface="Calibri" pitchFamily="34" charset="-122"/>
                <a:cs typeface="Calibri" pitchFamily="34" charset="-120"/>
              </a:rPr>
              <a:t>This is the Curtis family's boat landing from Lesson 1, now a Navy yard. Sixty women were in the sheet-metal shop by the end of 1942, and by the height of the war women worked in every trade. Black workers were kept out of most jobs by union rules and could not live in the federal housing built for shipyard families; the few who worked here commuted from Seattle.</a:t>
            </a:r>
            <a:endParaRPr lang="en-US" sz="1300" dirty="0"/>
          </a:p>
        </p:txBody>
      </p:sp>
      <p:sp>
        <p:nvSpPr>
          <p:cNvPr id="21" name="Ask Bar"/>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2" name="Ask Text"/>
          <p:cNvSpPr txBox="1"/>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The war ended in August 1945. One week later most of the swing shift was laid off. What happens to a town when the work disappears?</a:t>
            </a:r>
            <a:endParaRPr lang="en-US" sz="1250" dirty="0"/>
          </a:p>
        </p:txBody>
      </p:sp>
      <p:sp>
        <p:nvSpPr>
          <p:cNvPr id="23"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25</a:t>
            </a:r>
            <a:endParaRPr lang="en-US" sz="900" dirty="0"/>
          </a:p>
        </p:txBody>
      </p:sp>
      <p:sp>
        <p:nvSpPr>
          <p:cNvPr id="2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The towns start spreading</a:t>
            </a:r>
            <a:endParaRPr lang="en-US" sz="2500" dirty="0"/>
          </a:p>
        </p:txBody>
      </p:sp>
      <p:sp>
        <p:nvSpPr>
          <p:cNvPr id="7" name="Text 5"/>
          <p:cNvSpPr/>
          <p:nvPr/>
        </p:nvSpPr>
        <p:spPr>
          <a:xfrm>
            <a:off x="548640" y="1325880"/>
            <a:ext cx="7159752" cy="4297680"/>
          </a:xfrm>
          <a:prstGeom prst="rect">
            <a:avLst/>
          </a:prstGeom>
          <a:noFill/>
          <a:ln/>
        </p:spPr>
        <p:txBody>
          <a:bodyPr wrap="square" rtlCol="0" anchor="t"/>
          <a:lstStyle/>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For almost forty years Redmond did not grow outward at all. </a:t>
            </a:r>
            <a:r>
              <a:rPr lang="en-US" sz="1300" dirty="0">
                <a:solidFill>
                  <a:srgbClr val="564E4E"/>
                </a:solidFill>
                <a:latin typeface="Calibri" pitchFamily="34" charset="0"/>
                <a:ea typeface="Calibri" pitchFamily="34" charset="-122"/>
                <a:cs typeface="Calibri" pitchFamily="34" charset="-120"/>
              </a:rPr>
              <a:t>From 1912 until 1951, the city limits never moved.</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In 1951 Redmond annexed Education Hill, </a:t>
            </a:r>
            <a:r>
              <a:rPr lang="en-US" sz="1300" dirty="0">
                <a:solidFill>
                  <a:srgbClr val="564E4E"/>
                </a:solidFill>
                <a:latin typeface="Calibri" pitchFamily="34" charset="0"/>
                <a:ea typeface="Calibri" pitchFamily="34" charset="-122"/>
                <a:cs typeface="Calibri" pitchFamily="34" charset="-120"/>
              </a:rPr>
              <a:t>which nearly tripled the size of the city overnight.</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Kirkland did the same thing: </a:t>
            </a:r>
            <a:r>
              <a:rPr lang="en-US" sz="1300" dirty="0">
                <a:solidFill>
                  <a:srgbClr val="564E4E"/>
                </a:solidFill>
                <a:latin typeface="Calibri" pitchFamily="34" charset="0"/>
                <a:ea typeface="Calibri" pitchFamily="34" charset="-122"/>
                <a:cs typeface="Calibri" pitchFamily="34" charset="-120"/>
              </a:rPr>
              <a:t>Houghton residents voted to merge with Kirkland in 1968, and Kirkland annexed most of Juanita and Rose Hill in 1988.</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Bellevue incorporated in 1953 </a:t>
            </a:r>
            <a:r>
              <a:rPr lang="en-US" sz="1300" dirty="0">
                <a:solidFill>
                  <a:srgbClr val="564E4E"/>
                </a:solidFill>
                <a:latin typeface="Calibri" pitchFamily="34" charset="0"/>
                <a:ea typeface="Calibri" pitchFamily="34" charset="-122"/>
                <a:cs typeface="Calibri" pitchFamily="34" charset="-120"/>
              </a:rPr>
              <a:t>to get control of its own explosive postwar growth and became a popular commercial center</a:t>
            </a:r>
            <a:endParaRPr lang="en-US" sz="1300" dirty="0"/>
          </a:p>
          <a:p>
            <a:pPr marL="0" indent="0">
              <a:lnSpc>
                <a:spcPct val="116000"/>
              </a:lnSpc>
              <a:buNone/>
            </a:pPr>
            <a:r>
              <a:rPr lang="en-US" sz="1300" b="1" dirty="0">
                <a:solidFill>
                  <a:srgbClr val="566868"/>
                </a:solidFill>
                <a:latin typeface="Calibri" pitchFamily="34" charset="0"/>
                <a:ea typeface="Calibri" pitchFamily="34" charset="-122"/>
                <a:cs typeface="Calibri" pitchFamily="34" charset="-120"/>
              </a:rPr>
              <a:t>Improved Infrastructure: </a:t>
            </a:r>
            <a:r>
              <a:rPr lang="en-US" sz="1300" dirty="0">
                <a:solidFill>
                  <a:srgbClr val="564E4E"/>
                </a:solidFill>
                <a:latin typeface="Calibri" pitchFamily="34" charset="0"/>
                <a:ea typeface="Calibri" pitchFamily="34" charset="-122"/>
                <a:cs typeface="Calibri" pitchFamily="34" charset="-120"/>
              </a:rPr>
              <a:t>bridges across Lake Washington in 1940 and 1963 made it possible to work in Seattle and live here.</a:t>
            </a:r>
            <a:endParaRPr lang="en-US" sz="1300" dirty="0"/>
          </a:p>
        </p:txBody>
      </p:sp>
      <p:sp>
        <p:nvSpPr>
          <p:cNvPr id="8" name="Shape 6"/>
          <p:cNvSpPr/>
          <p:nvPr/>
        </p:nvSpPr>
        <p:spPr>
          <a:xfrm>
            <a:off x="7982712" y="1325880"/>
            <a:ext cx="3657600" cy="4297680"/>
          </a:xfrm>
          <a:prstGeom prst="roundRect">
            <a:avLst>
              <a:gd name="adj" fmla="val 1500"/>
            </a:avLst>
          </a:prstGeom>
          <a:solidFill>
            <a:srgbClr val="F3F2ED"/>
          </a:solidFill>
          <a:ln/>
        </p:spPr>
        <p:txBody>
          <a:bodyPr/>
          <a:lstStyle/>
          <a:p>
            <a:endParaRPr lang="en-US"/>
          </a:p>
        </p:txBody>
      </p:sp>
      <p:sp>
        <p:nvSpPr>
          <p:cNvPr id="9" name="Shape 7"/>
          <p:cNvSpPr/>
          <p:nvPr/>
        </p:nvSpPr>
        <p:spPr>
          <a:xfrm>
            <a:off x="8485632" y="1783080"/>
            <a:ext cx="0" cy="3429000"/>
          </a:xfrm>
          <a:prstGeom prst="line">
            <a:avLst/>
          </a:prstGeom>
          <a:noFill/>
          <a:ln w="19050">
            <a:solidFill>
              <a:srgbClr val="566868"/>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566868"/>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First floating bridge across Lake Washington</a:t>
            </a:r>
            <a:endParaRPr lang="en-US" sz="1000" dirty="0"/>
          </a:p>
        </p:txBody>
      </p:sp>
      <p:sp>
        <p:nvSpPr>
          <p:cNvPr id="13" name="Shape 11"/>
          <p:cNvSpPr/>
          <p:nvPr/>
        </p:nvSpPr>
        <p:spPr>
          <a:xfrm>
            <a:off x="8417052" y="2407920"/>
            <a:ext cx="137160" cy="137160"/>
          </a:xfrm>
          <a:prstGeom prst="ellipse">
            <a:avLst/>
          </a:prstGeom>
          <a:solidFill>
            <a:srgbClr val="566868"/>
          </a:solidFill>
          <a:ln w="19050">
            <a:solidFill>
              <a:srgbClr val="F3F2ED"/>
            </a:solidFill>
            <a:prstDash val="solid"/>
          </a:ln>
        </p:spPr>
        <p:txBody>
          <a:bodyPr/>
          <a:lstStyle/>
          <a:p>
            <a:endParaRPr lang="en-US"/>
          </a:p>
        </p:txBody>
      </p:sp>
      <p:sp>
        <p:nvSpPr>
          <p:cNvPr id="14" name="Text 12"/>
          <p:cNvSpPr/>
          <p:nvPr/>
        </p:nvSpPr>
        <p:spPr>
          <a:xfrm>
            <a:off x="8723376" y="228904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1951</a:t>
            </a:r>
            <a:endParaRPr lang="en-US" sz="1200" dirty="0"/>
          </a:p>
        </p:txBody>
      </p:sp>
      <p:sp>
        <p:nvSpPr>
          <p:cNvPr id="15" name="Text 13"/>
          <p:cNvSpPr/>
          <p:nvPr/>
        </p:nvSpPr>
        <p:spPr>
          <a:xfrm>
            <a:off x="8723376" y="253593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Redmond annexes Education Hill</a:t>
            </a:r>
            <a:endParaRPr lang="en-US" sz="1000" dirty="0"/>
          </a:p>
        </p:txBody>
      </p:sp>
      <p:sp>
        <p:nvSpPr>
          <p:cNvPr id="16" name="Shape 14"/>
          <p:cNvSpPr/>
          <p:nvPr/>
        </p:nvSpPr>
        <p:spPr>
          <a:xfrm>
            <a:off x="8417052" y="2987040"/>
            <a:ext cx="137160" cy="137160"/>
          </a:xfrm>
          <a:prstGeom prst="ellipse">
            <a:avLst/>
          </a:prstGeom>
          <a:solidFill>
            <a:srgbClr val="566868"/>
          </a:solidFill>
          <a:ln w="19050">
            <a:solidFill>
              <a:srgbClr val="F3F2ED"/>
            </a:solidFill>
            <a:prstDash val="solid"/>
          </a:ln>
        </p:spPr>
        <p:txBody>
          <a:bodyPr/>
          <a:lstStyle/>
          <a:p>
            <a:endParaRPr lang="en-US"/>
          </a:p>
        </p:txBody>
      </p:sp>
      <p:sp>
        <p:nvSpPr>
          <p:cNvPr id="17" name="Text 15"/>
          <p:cNvSpPr/>
          <p:nvPr/>
        </p:nvSpPr>
        <p:spPr>
          <a:xfrm>
            <a:off x="8723376" y="286816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1953</a:t>
            </a:r>
            <a:endParaRPr lang="en-US" sz="1200" dirty="0"/>
          </a:p>
        </p:txBody>
      </p:sp>
      <p:sp>
        <p:nvSpPr>
          <p:cNvPr id="18" name="Text 16"/>
          <p:cNvSpPr/>
          <p:nvPr/>
        </p:nvSpPr>
        <p:spPr>
          <a:xfrm>
            <a:off x="8723376" y="311505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Bellevue incorporates</a:t>
            </a:r>
            <a:endParaRPr lang="en-US" sz="1000" dirty="0"/>
          </a:p>
        </p:txBody>
      </p:sp>
      <p:sp>
        <p:nvSpPr>
          <p:cNvPr id="19" name="Shape 17"/>
          <p:cNvSpPr/>
          <p:nvPr/>
        </p:nvSpPr>
        <p:spPr>
          <a:xfrm>
            <a:off x="8417052" y="3566160"/>
            <a:ext cx="137160" cy="137160"/>
          </a:xfrm>
          <a:prstGeom prst="ellipse">
            <a:avLst/>
          </a:prstGeom>
          <a:solidFill>
            <a:srgbClr val="566868"/>
          </a:solidFill>
          <a:ln w="19050">
            <a:solidFill>
              <a:srgbClr val="F3F2ED"/>
            </a:solidFill>
            <a:prstDash val="solid"/>
          </a:ln>
        </p:spPr>
        <p:txBody>
          <a:bodyPr/>
          <a:lstStyle/>
          <a:p>
            <a:endParaRPr lang="en-US"/>
          </a:p>
        </p:txBody>
      </p:sp>
      <p:sp>
        <p:nvSpPr>
          <p:cNvPr id="20" name="Text 18"/>
          <p:cNvSpPr/>
          <p:nvPr/>
        </p:nvSpPr>
        <p:spPr>
          <a:xfrm>
            <a:off x="8723376" y="344728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1963</a:t>
            </a:r>
            <a:endParaRPr lang="en-US" sz="1200" dirty="0"/>
          </a:p>
        </p:txBody>
      </p:sp>
      <p:sp>
        <p:nvSpPr>
          <p:cNvPr id="21" name="Text 19"/>
          <p:cNvSpPr/>
          <p:nvPr/>
        </p:nvSpPr>
        <p:spPr>
          <a:xfrm>
            <a:off x="8723376" y="369417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Second bridge opens</a:t>
            </a:r>
            <a:endParaRPr lang="en-US" sz="1000" dirty="0"/>
          </a:p>
        </p:txBody>
      </p:sp>
      <p:sp>
        <p:nvSpPr>
          <p:cNvPr id="22" name="Shape 20"/>
          <p:cNvSpPr/>
          <p:nvPr/>
        </p:nvSpPr>
        <p:spPr>
          <a:xfrm>
            <a:off x="8417052" y="4145280"/>
            <a:ext cx="137160" cy="137160"/>
          </a:xfrm>
          <a:prstGeom prst="ellipse">
            <a:avLst/>
          </a:prstGeom>
          <a:solidFill>
            <a:srgbClr val="566868"/>
          </a:solidFill>
          <a:ln w="19050">
            <a:solidFill>
              <a:srgbClr val="F3F2ED"/>
            </a:solidFill>
            <a:prstDash val="solid"/>
          </a:ln>
        </p:spPr>
        <p:txBody>
          <a:bodyPr/>
          <a:lstStyle/>
          <a:p>
            <a:endParaRPr lang="en-US"/>
          </a:p>
        </p:txBody>
      </p:sp>
      <p:sp>
        <p:nvSpPr>
          <p:cNvPr id="23" name="Text 21"/>
          <p:cNvSpPr/>
          <p:nvPr/>
        </p:nvSpPr>
        <p:spPr>
          <a:xfrm>
            <a:off x="8723376" y="402640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1968</a:t>
            </a:r>
            <a:endParaRPr lang="en-US" sz="1200" dirty="0"/>
          </a:p>
        </p:txBody>
      </p:sp>
      <p:sp>
        <p:nvSpPr>
          <p:cNvPr id="24" name="Text 22"/>
          <p:cNvSpPr/>
          <p:nvPr/>
        </p:nvSpPr>
        <p:spPr>
          <a:xfrm>
            <a:off x="8723376" y="427329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Houghton votes to merge with Kirkland</a:t>
            </a:r>
            <a:endParaRPr lang="en-US" sz="1000" dirty="0"/>
          </a:p>
        </p:txBody>
      </p:sp>
      <p:sp>
        <p:nvSpPr>
          <p:cNvPr id="25" name="Shape 23"/>
          <p:cNvSpPr/>
          <p:nvPr/>
        </p:nvSpPr>
        <p:spPr>
          <a:xfrm>
            <a:off x="8417052" y="4724400"/>
            <a:ext cx="137160" cy="137160"/>
          </a:xfrm>
          <a:prstGeom prst="ellipse">
            <a:avLst/>
          </a:prstGeom>
          <a:solidFill>
            <a:srgbClr val="566868"/>
          </a:solidFill>
          <a:ln w="19050">
            <a:solidFill>
              <a:srgbClr val="F3F2ED"/>
            </a:solidFill>
            <a:prstDash val="solid"/>
          </a:ln>
        </p:spPr>
        <p:txBody>
          <a:bodyPr/>
          <a:lstStyle/>
          <a:p>
            <a:endParaRPr lang="en-US"/>
          </a:p>
        </p:txBody>
      </p:sp>
      <p:sp>
        <p:nvSpPr>
          <p:cNvPr id="26" name="Text 24"/>
          <p:cNvSpPr/>
          <p:nvPr/>
        </p:nvSpPr>
        <p:spPr>
          <a:xfrm>
            <a:off x="8723376" y="46055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1988</a:t>
            </a:r>
            <a:endParaRPr lang="en-US" sz="1200" dirty="0"/>
          </a:p>
        </p:txBody>
      </p:sp>
      <p:sp>
        <p:nvSpPr>
          <p:cNvPr id="27" name="Text 25"/>
          <p:cNvSpPr/>
          <p:nvPr/>
        </p:nvSpPr>
        <p:spPr>
          <a:xfrm>
            <a:off x="8723376" y="48524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Juanita and Rose Hill annexed</a:t>
            </a:r>
            <a:endParaRPr lang="en-US" sz="1000" dirty="0"/>
          </a:p>
        </p:txBody>
      </p:sp>
      <p:sp>
        <p:nvSpPr>
          <p:cNvPr id="28" name="Shape 26"/>
          <p:cNvSpPr/>
          <p:nvPr/>
        </p:nvSpPr>
        <p:spPr>
          <a:xfrm>
            <a:off x="548640" y="5870448"/>
            <a:ext cx="7159752" cy="566928"/>
          </a:xfrm>
          <a:prstGeom prst="roundRect">
            <a:avLst>
              <a:gd name="adj" fmla="val 9677"/>
            </a:avLst>
          </a:prstGeom>
          <a:solidFill>
            <a:srgbClr val="E4DFD2"/>
          </a:solidFill>
          <a:ln/>
        </p:spPr>
        <p:txBody>
          <a:bodyPr/>
          <a:lstStyle/>
          <a:p>
            <a:endParaRPr lang="en-US"/>
          </a:p>
        </p:txBody>
      </p:sp>
      <p:sp>
        <p:nvSpPr>
          <p:cNvPr id="29" name="Text 27"/>
          <p:cNvSpPr/>
          <p:nvPr/>
        </p:nvSpPr>
        <p:spPr>
          <a:xfrm>
            <a:off x="768096" y="5870448"/>
            <a:ext cx="672084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If you lived just outside the city and it wanted to annex you, would you vote yes?</a:t>
            </a:r>
            <a:endParaRPr lang="en-US" sz="1250" dirty="0"/>
          </a:p>
        </p:txBody>
      </p:sp>
      <p:sp>
        <p:nvSpPr>
          <p:cNvPr id="31" name="Text 29"/>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26</a:t>
            </a:r>
            <a:endParaRPr lang="en-US" sz="900" dirty="0"/>
          </a:p>
        </p:txBody>
      </p:sp>
      <p:pic>
        <p:nvPicPr>
          <p:cNvPr id="32" name="Picture 31" descr="Redmond History: 1951-1960">
            <a:extLst>
              <a:ext uri="{FF2B5EF4-FFF2-40B4-BE49-F238E27FC236}">
                <a16:creationId xmlns:a16="http://schemas.microsoft.com/office/drawing/2014/main" id="{CBBDC8D4-A0A1-DFEB-173F-625FC8CB1D5D}"/>
              </a:ext>
            </a:extLst>
          </p:cNvPr>
          <p:cNvPicPr>
            <a:picLocks noChangeAspect="1"/>
          </p:cNvPicPr>
          <p:nvPr/>
        </p:nvPicPr>
        <p:blipFill>
          <a:blip r:embed="rId3"/>
          <a:stretch>
            <a:fillRect/>
          </a:stretch>
        </p:blipFill>
        <p:spPr>
          <a:xfrm>
            <a:off x="548640" y="3852162"/>
            <a:ext cx="3149153" cy="1771398"/>
          </a:xfrm>
          <a:prstGeom prst="rect">
            <a:avLst/>
          </a:prstGeom>
        </p:spPr>
      </p:pic>
      <p:pic>
        <p:nvPicPr>
          <p:cNvPr id="33" name="Picture 32" descr="SR520 History - 1956 - Present - The Evergreen Point Floating Bridge">
            <a:extLst>
              <a:ext uri="{FF2B5EF4-FFF2-40B4-BE49-F238E27FC236}">
                <a16:creationId xmlns:a16="http://schemas.microsoft.com/office/drawing/2014/main" id="{5B6BD264-5B33-A59D-B52B-568F70808162}"/>
              </a:ext>
            </a:extLst>
          </p:cNvPr>
          <p:cNvPicPr>
            <a:picLocks noChangeAspect="1"/>
          </p:cNvPicPr>
          <p:nvPr/>
        </p:nvPicPr>
        <p:blipFill>
          <a:blip r:embed="rId4"/>
          <a:stretch>
            <a:fillRect/>
          </a:stretch>
        </p:blipFill>
        <p:spPr>
          <a:xfrm>
            <a:off x="4867405" y="3867684"/>
            <a:ext cx="2457190" cy="1759125"/>
          </a:xfrm>
          <a:prstGeom prst="rect">
            <a:avLst/>
          </a:prstGeom>
        </p:spPr>
      </p:pic>
      <p:sp>
        <p:nvSpPr>
          <p:cNvPr id="3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Band"/>
          <p:cNvSpPr/>
          <p:nvPr/>
        </p:nvSpPr>
        <p:spPr>
          <a:xfrm>
            <a:off x="0" y="0"/>
            <a:ext cx="12188952" cy="1024128"/>
          </a:xfrm>
          <a:prstGeom prst="rect">
            <a:avLst/>
          </a:prstGeom>
          <a:solidFill>
            <a:srgbClr val="566868"/>
          </a:solidFill>
          <a:ln/>
        </p:spPr>
        <p:txBody>
          <a:bodyPr/>
          <a:lstStyle/>
          <a:p>
            <a:endParaRPr lang="en-US"/>
          </a:p>
        </p:txBody>
      </p:sp>
      <p:sp>
        <p:nvSpPr>
          <p:cNvPr id="4" name="Kicker"/>
          <p:cNvSpPr txBox="1"/>
          <p:nvPr/>
        </p:nvSpPr>
        <p:spPr>
          <a:xfrm>
            <a:off x="548640" y="128016"/>
            <a:ext cx="8778240" cy="256032"/>
          </a:xfrm>
          <a:prstGeom prst="rect">
            <a:avLst/>
          </a:prstGeom>
          <a:noFill/>
          <a:ln/>
        </p:spPr>
        <p:txBody>
          <a:bodyPr wrap="square" rtlCol="0" anchor="ctr"/>
          <a:lstStyle/>
          <a:p>
            <a:pPr marL="0" indent="0">
              <a:buNone/>
            </a:pPr>
            <a:r>
              <a:rPr lang="en-US" sz="1050" b="1" kern="0" spc="160" dirty="0">
                <a:solidFill>
                  <a:srgbClr val="FFFFFF"/>
                </a:solidFill>
                <a:latin typeface="Calibri" pitchFamily="34" charset="0"/>
                <a:ea typeface="Calibri" pitchFamily="34" charset="-122"/>
                <a:cs typeface="Calibri" pitchFamily="34" charset="-120"/>
              </a:rPr>
              <a:t>LESSON 2  ·  DATA</a:t>
            </a:r>
            <a:endParaRPr lang="en-US" sz="1050" dirty="0"/>
          </a:p>
        </p:txBody>
      </p:sp>
      <p:sp>
        <p:nvSpPr>
          <p:cNvPr id="5" name="Title"/>
          <p:cNvSpPr txBox="1"/>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Redmond by the numbers</a:t>
            </a:r>
            <a:endParaRPr lang="en-US" sz="2500" dirty="0"/>
          </a:p>
        </p:txBody>
      </p:sp>
      <p:sp>
        <p:nvSpPr>
          <p:cNvPr id="6" name="Lead"/>
          <p:cNvSpPr txBox="1"/>
          <p:nvPr/>
        </p:nvSpPr>
        <p:spPr>
          <a:xfrm>
            <a:off x="548640" y="1325880"/>
            <a:ext cx="11091672" cy="411480"/>
          </a:xfrm>
          <a:prstGeom prst="rect">
            <a:avLst/>
          </a:prstGeom>
          <a:noFill/>
          <a:ln/>
        </p:spPr>
        <p:txBody>
          <a:bodyPr wrap="square" rtlCol="0" anchor="ctr"/>
          <a:lstStyle/>
          <a:p>
            <a:pPr marL="0" indent="0">
              <a:buNone/>
            </a:pPr>
            <a:r>
              <a:rPr lang="en-US" sz="1500" dirty="0">
                <a:solidFill>
                  <a:srgbClr val="564E4E"/>
                </a:solidFill>
                <a:latin typeface="Cambria" pitchFamily="34" charset="0"/>
                <a:ea typeface="Cambria" pitchFamily="34" charset="-122"/>
                <a:cs typeface="Cambria" pitchFamily="34" charset="-120"/>
              </a:rPr>
              <a:t>Every ten years the United States counts everyone who lives here. This is what the count found in Redmond.</a:t>
            </a:r>
            <a:endParaRPr lang="en-US" sz="1500" dirty="0"/>
          </a:p>
        </p:txBody>
      </p:sp>
      <p:sp>
        <p:nvSpPr>
          <p:cNvPr id="7" name="Chart Source"/>
          <p:cNvSpPr txBox="1"/>
          <p:nvPr/>
        </p:nvSpPr>
        <p:spPr>
          <a:xfrm>
            <a:off x="548640" y="5669280"/>
            <a:ext cx="7315200" cy="228600"/>
          </a:xfrm>
          <a:prstGeom prst="rect">
            <a:avLst/>
          </a:prstGeom>
          <a:noFill/>
          <a:ln/>
        </p:spPr>
        <p:txBody>
          <a:bodyPr wrap="square" rtlCol="0" anchor="ctr"/>
          <a:lstStyle/>
          <a:p>
            <a:pPr marL="0" indent="0">
              <a:buNone/>
            </a:pPr>
            <a:r>
              <a:rPr lang="en-US" sz="850" i="1" dirty="0">
                <a:solidFill>
                  <a:srgbClr val="6E6260"/>
                </a:solidFill>
                <a:latin typeface="Calibri" pitchFamily="34" charset="0"/>
                <a:ea typeface="Calibri" pitchFamily="34" charset="-122"/>
                <a:cs typeface="Calibri" pitchFamily="34" charset="-120"/>
              </a:rPr>
              <a:t>Source: U.S. Census Bureau, decennial counts. The city's boundaries grew in 1951, when Education Hill was annexed.</a:t>
            </a:r>
            <a:endParaRPr lang="en-US" sz="850" dirty="0"/>
          </a:p>
        </p:txBody>
      </p:sp>
      <p:sp>
        <p:nvSpPr>
          <p:cNvPr id="8" name="Read Panel"/>
          <p:cNvSpPr/>
          <p:nvPr/>
        </p:nvSpPr>
        <p:spPr>
          <a:xfrm>
            <a:off x="8046720" y="1828800"/>
            <a:ext cx="3593592" cy="3840480"/>
          </a:xfrm>
          <a:prstGeom prst="roundRect">
            <a:avLst>
              <a:gd name="adj" fmla="val 1875"/>
            </a:avLst>
          </a:prstGeom>
          <a:solidFill>
            <a:srgbClr val="F3F2ED"/>
          </a:solidFill>
          <a:ln/>
        </p:spPr>
        <p:txBody>
          <a:bodyPr/>
          <a:lstStyle/>
          <a:p>
            <a:endParaRPr lang="en-US"/>
          </a:p>
        </p:txBody>
      </p:sp>
      <p:sp>
        <p:nvSpPr>
          <p:cNvPr id="9" name="Read Head"/>
          <p:cNvSpPr txBox="1"/>
          <p:nvPr/>
        </p:nvSpPr>
        <p:spPr>
          <a:xfrm>
            <a:off x="8321040" y="2011680"/>
            <a:ext cx="3044952" cy="320040"/>
          </a:xfrm>
          <a:prstGeom prst="rect">
            <a:avLst/>
          </a:prstGeom>
          <a:noFill/>
          <a:ln/>
        </p:spPr>
        <p:txBody>
          <a:bodyPr wrap="square" rtlCol="0" anchor="ctr"/>
          <a:lstStyle/>
          <a:p>
            <a:pPr marL="0" indent="0">
              <a:buNone/>
            </a:pPr>
            <a:r>
              <a:rPr lang="en-US" sz="1200" b="1" kern="0" spc="140" dirty="0">
                <a:solidFill>
                  <a:srgbClr val="566868"/>
                </a:solidFill>
                <a:latin typeface="Calibri" pitchFamily="34" charset="0"/>
                <a:ea typeface="Calibri" pitchFamily="34" charset="-122"/>
                <a:cs typeface="Calibri" pitchFamily="34" charset="-120"/>
              </a:rPr>
              <a:t>READ THE CHART</a:t>
            </a:r>
            <a:endParaRPr lang="en-US" sz="1200" dirty="0"/>
          </a:p>
        </p:txBody>
      </p:sp>
      <p:sp>
        <p:nvSpPr>
          <p:cNvPr id="10" name="Stat"/>
          <p:cNvSpPr txBox="1"/>
          <p:nvPr/>
        </p:nvSpPr>
        <p:spPr>
          <a:xfrm>
            <a:off x="8321040" y="2423160"/>
            <a:ext cx="3044952" cy="380390"/>
          </a:xfrm>
          <a:prstGeom prst="rect">
            <a:avLst/>
          </a:prstGeom>
          <a:noFill/>
          <a:ln/>
        </p:spPr>
        <p:txBody>
          <a:bodyPr wrap="square" rtlCol="0" anchor="ctr"/>
          <a:lstStyle/>
          <a:p>
            <a:pPr marL="0" indent="0">
              <a:buNone/>
            </a:pPr>
            <a:r>
              <a:rPr lang="en-US" sz="2800" b="1" dirty="0">
                <a:solidFill>
                  <a:srgbClr val="566868"/>
                </a:solidFill>
                <a:latin typeface="Cambria" pitchFamily="34" charset="0"/>
                <a:ea typeface="Cambria" pitchFamily="34" charset="-122"/>
                <a:cs typeface="Cambria" pitchFamily="34" charset="-120"/>
              </a:rPr>
              <a:t>×7.7</a:t>
            </a:r>
            <a:endParaRPr lang="en-US" sz="2800" dirty="0"/>
          </a:p>
        </p:txBody>
      </p:sp>
      <p:sp>
        <p:nvSpPr>
          <p:cNvPr id="11" name="Stat Label"/>
          <p:cNvSpPr txBox="1"/>
          <p:nvPr/>
        </p:nvSpPr>
        <p:spPr>
          <a:xfrm>
            <a:off x="8321040" y="2803550"/>
            <a:ext cx="3044952" cy="338938"/>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the 1960s jump: 1,426 people in 1960, 11,020 in 1970</a:t>
            </a:r>
            <a:endParaRPr lang="en-US" sz="1000" dirty="0"/>
          </a:p>
        </p:txBody>
      </p:sp>
      <p:sp>
        <p:nvSpPr>
          <p:cNvPr id="12" name="Stat"/>
          <p:cNvSpPr txBox="1"/>
          <p:nvPr/>
        </p:nvSpPr>
        <p:spPr>
          <a:xfrm>
            <a:off x="8321040" y="3383280"/>
            <a:ext cx="3044952" cy="380390"/>
          </a:xfrm>
          <a:prstGeom prst="rect">
            <a:avLst/>
          </a:prstGeom>
          <a:noFill/>
          <a:ln/>
        </p:spPr>
        <p:txBody>
          <a:bodyPr wrap="square" rtlCol="0" anchor="ctr"/>
          <a:lstStyle/>
          <a:p>
            <a:pPr marL="0" indent="0">
              <a:buNone/>
            </a:pPr>
            <a:r>
              <a:rPr lang="en-US" sz="2800" b="1" dirty="0">
                <a:solidFill>
                  <a:srgbClr val="566868"/>
                </a:solidFill>
                <a:latin typeface="Cambria" pitchFamily="34" charset="0"/>
                <a:ea typeface="Cambria" pitchFamily="34" charset="-122"/>
                <a:cs typeface="Cambria" pitchFamily="34" charset="-120"/>
              </a:rPr>
              <a:t>23,318</a:t>
            </a:r>
            <a:endParaRPr lang="en-US" sz="2800" dirty="0"/>
          </a:p>
        </p:txBody>
      </p:sp>
      <p:sp>
        <p:nvSpPr>
          <p:cNvPr id="13" name="Stat Label"/>
          <p:cNvSpPr txBox="1"/>
          <p:nvPr/>
        </p:nvSpPr>
        <p:spPr>
          <a:xfrm>
            <a:off x="8321040" y="3763670"/>
            <a:ext cx="3044952" cy="338938"/>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people already living here in 1980, six years before Microsoft arrived</a:t>
            </a:r>
            <a:endParaRPr lang="en-US" sz="1000" dirty="0"/>
          </a:p>
        </p:txBody>
      </p:sp>
      <p:sp>
        <p:nvSpPr>
          <p:cNvPr id="14" name="Stat"/>
          <p:cNvSpPr txBox="1"/>
          <p:nvPr/>
        </p:nvSpPr>
        <p:spPr>
          <a:xfrm>
            <a:off x="8321040" y="4343400"/>
            <a:ext cx="3044952" cy="380390"/>
          </a:xfrm>
          <a:prstGeom prst="rect">
            <a:avLst/>
          </a:prstGeom>
          <a:noFill/>
          <a:ln/>
        </p:spPr>
        <p:txBody>
          <a:bodyPr wrap="square" rtlCol="0" anchor="ctr"/>
          <a:lstStyle/>
          <a:p>
            <a:pPr marL="0" indent="0">
              <a:buNone/>
            </a:pPr>
            <a:r>
              <a:rPr lang="en-US" sz="2800" b="1" dirty="0">
                <a:solidFill>
                  <a:srgbClr val="566868"/>
                </a:solidFill>
                <a:latin typeface="Cambria" pitchFamily="34" charset="0"/>
                <a:ea typeface="Cambria" pitchFamily="34" charset="-122"/>
                <a:cs typeface="Cambria" pitchFamily="34" charset="-120"/>
              </a:rPr>
              <a:t>1986</a:t>
            </a:r>
            <a:endParaRPr lang="en-US" sz="2800" dirty="0"/>
          </a:p>
        </p:txBody>
      </p:sp>
      <p:sp>
        <p:nvSpPr>
          <p:cNvPr id="15" name="Stat Label"/>
          <p:cNvSpPr txBox="1"/>
          <p:nvPr/>
        </p:nvSpPr>
        <p:spPr>
          <a:xfrm>
            <a:off x="8321040" y="4723790"/>
            <a:ext cx="3044952" cy="338938"/>
          </a:xfrm>
          <a:prstGeom prst="rect">
            <a:avLst/>
          </a:prstGeom>
          <a:noFill/>
          <a:ln/>
        </p:spPr>
        <p:txBody>
          <a:bodyPr wrap="square" rtlCol="0" anchor="ctr"/>
          <a:lstStyle/>
          <a:p>
            <a:pPr marL="0" indent="0">
              <a:buNone/>
            </a:pPr>
            <a:r>
              <a:rPr lang="en-US" sz="1000" dirty="0">
                <a:solidFill>
                  <a:srgbClr val="564E4E"/>
                </a:solidFill>
                <a:latin typeface="Calibri" pitchFamily="34" charset="0"/>
                <a:ea typeface="Calibri" pitchFamily="34" charset="-122"/>
                <a:cs typeface="Calibri" pitchFamily="34" charset="-120"/>
              </a:rPr>
              <a:t>Microsoft moves to Redmond. The steepest climb on the chart came twenty years earlier</a:t>
            </a:r>
            <a:endParaRPr lang="en-US" sz="1000" dirty="0"/>
          </a:p>
        </p:txBody>
      </p:sp>
      <p:sp>
        <p:nvSpPr>
          <p:cNvPr id="16" name="Ask Bar"/>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17" name="Ask Text"/>
          <p:cNvSpPr txBox="1"/>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DISCUSS  </a:t>
            </a:r>
            <a:r>
              <a:rPr lang="en-US" sz="1250" i="1" dirty="0">
                <a:solidFill>
                  <a:srgbClr val="564E4E"/>
                </a:solidFill>
                <a:latin typeface="Calibri" pitchFamily="34" charset="0"/>
                <a:ea typeface="Calibri" pitchFamily="34" charset="-122"/>
                <a:cs typeface="Calibri" pitchFamily="34" charset="-120"/>
              </a:rPr>
              <a:t>Most people guess Microsoft. Look at the 1960s. What else could explain the jump?</a:t>
            </a:r>
            <a:endParaRPr lang="en-US" sz="1250" dirty="0"/>
          </a:p>
        </p:txBody>
      </p:sp>
      <p:sp>
        <p:nvSpPr>
          <p:cNvPr id="18" name="Page Number"/>
          <p:cNvSpPr txBox="1"/>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27</a:t>
            </a:r>
            <a:endParaRPr lang="en-US" sz="900" dirty="0"/>
          </a:p>
        </p:txBody>
      </p:sp>
      <p:sp>
        <p:nvSpPr>
          <p:cNvPr id="19" name="Badge"/>
          <p:cNvSpPr/>
          <p:nvPr/>
        </p:nvSpPr>
        <p:spPr>
          <a:xfrm>
            <a:off x="10543032" y="301752"/>
            <a:ext cx="1097280" cy="274320"/>
          </a:xfrm>
          <a:prstGeom prst="roundRect">
            <a:avLst>
              <a:gd name="adj" fmla="val 16667"/>
            </a:avLst>
          </a:prstGeom>
          <a:solidFill>
            <a:srgbClr val="FFFFFF">
              <a:alpha val="22000"/>
            </a:srgbClr>
          </a:solidFill>
          <a:ln/>
        </p:spPr>
        <p:txBody>
          <a:bodyPr/>
          <a:lstStyle/>
          <a:p>
            <a:endParaRPr lang="en-US"/>
          </a:p>
        </p:txBody>
      </p:sp>
      <p:sp>
        <p:nvSpPr>
          <p:cNvPr id="20" name="Badge Text"/>
          <p:cNvSpPr txBox="1"/>
          <p:nvPr/>
        </p:nvSpPr>
        <p:spPr>
          <a:xfrm>
            <a:off x="10543032" y="301752"/>
            <a:ext cx="1097280"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ADDITIONAL</a:t>
            </a:r>
            <a:endParaRPr lang="en-US" sz="950" dirty="0"/>
          </a:p>
        </p:txBody>
      </p:sp>
      <p:graphicFrame>
        <p:nvGraphicFramePr>
          <p:cNvPr id="21" name="Chart 20"/>
          <p:cNvGraphicFramePr>
            <a:graphicFrameLocks noGrp="1"/>
          </p:cNvGraphicFramePr>
          <p:nvPr/>
        </p:nvGraphicFramePr>
        <p:xfrm>
          <a:off x="548640" y="1828800"/>
          <a:ext cx="7315200" cy="3840480"/>
        </p:xfrm>
        <a:graphic>
          <a:graphicData uri="http://schemas.openxmlformats.org/drawingml/2006/chart">
            <c:chart xmlns:c="http://schemas.openxmlformats.org/drawingml/2006/chart" r:id="rId3"/>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Social Change: House Bill 90</a:t>
            </a:r>
            <a:endParaRPr lang="en-US" sz="2500" dirty="0"/>
          </a:p>
        </p:txBody>
      </p:sp>
      <p:sp>
        <p:nvSpPr>
          <p:cNvPr id="7" name="Text 5"/>
          <p:cNvSpPr/>
          <p:nvPr/>
        </p:nvSpPr>
        <p:spPr>
          <a:xfrm>
            <a:off x="548640" y="1325880"/>
            <a:ext cx="11091672" cy="640080"/>
          </a:xfrm>
          <a:prstGeom prst="rect">
            <a:avLst/>
          </a:prstGeom>
          <a:noFill/>
          <a:ln/>
        </p:spPr>
        <p:txBody>
          <a:bodyPr wrap="square" rtlCol="0" anchor="ctr"/>
          <a:lstStyle/>
          <a:p>
            <a:pPr marL="0" indent="0">
              <a:lnSpc>
                <a:spcPct val="115000"/>
              </a:lnSpc>
              <a:buNone/>
            </a:pPr>
            <a:r>
              <a:rPr lang="en-US" sz="1700" i="1" dirty="0">
                <a:solidFill>
                  <a:srgbClr val="564E4E"/>
                </a:solidFill>
                <a:latin typeface="Cambria" pitchFamily="34" charset="0"/>
                <a:ea typeface="Cambria" pitchFamily="34" charset="-122"/>
                <a:cs typeface="Cambria" pitchFamily="34" charset="-120"/>
              </a:rPr>
              <a:t>Four parents in Washington wrote a law saying every child with a disability had the right to go to public school. It passed that year.</a:t>
            </a:r>
            <a:endParaRPr lang="en-US" sz="1700" dirty="0"/>
          </a:p>
        </p:txBody>
      </p:sp>
      <p:sp>
        <p:nvSpPr>
          <p:cNvPr id="8" name="Shape 6"/>
          <p:cNvSpPr/>
          <p:nvPr/>
        </p:nvSpPr>
        <p:spPr>
          <a:xfrm>
            <a:off x="548640" y="2148840"/>
            <a:ext cx="2567178" cy="1965960"/>
          </a:xfrm>
          <a:prstGeom prst="roundRect">
            <a:avLst>
              <a:gd name="adj" fmla="val 2791"/>
            </a:avLst>
          </a:prstGeom>
          <a:solidFill>
            <a:srgbClr val="F3F2ED"/>
          </a:solidFill>
          <a:ln/>
        </p:spPr>
        <p:txBody>
          <a:bodyPr/>
          <a:lstStyle/>
          <a:p>
            <a:endParaRPr lang="en-US"/>
          </a:p>
        </p:txBody>
      </p:sp>
      <p:sp>
        <p:nvSpPr>
          <p:cNvPr id="9" name="Text 7"/>
          <p:cNvSpPr/>
          <p:nvPr/>
        </p:nvSpPr>
        <p:spPr>
          <a:xfrm>
            <a:off x="768096" y="2295144"/>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BEFORE</a:t>
            </a:r>
            <a:endParaRPr lang="en-US" sz="1300" dirty="0"/>
          </a:p>
        </p:txBody>
      </p:sp>
      <p:sp>
        <p:nvSpPr>
          <p:cNvPr id="10" name="Text 8"/>
          <p:cNvSpPr/>
          <p:nvPr/>
        </p:nvSpPr>
        <p:spPr>
          <a:xfrm>
            <a:off x="768095" y="2660904"/>
            <a:ext cx="2266757"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Children with disabilities in Washington could be turned away from public school. No law said schools had to teach them.</a:t>
            </a:r>
            <a:endParaRPr lang="en-US" sz="1400" dirty="0"/>
          </a:p>
        </p:txBody>
      </p:sp>
      <p:sp>
        <p:nvSpPr>
          <p:cNvPr id="11" name="Shape 9"/>
          <p:cNvSpPr/>
          <p:nvPr/>
        </p:nvSpPr>
        <p:spPr>
          <a:xfrm>
            <a:off x="548640" y="4368621"/>
            <a:ext cx="2567178" cy="1965960"/>
          </a:xfrm>
          <a:prstGeom prst="roundRect">
            <a:avLst>
              <a:gd name="adj" fmla="val 2791"/>
            </a:avLst>
          </a:prstGeom>
          <a:solidFill>
            <a:srgbClr val="F3F2ED"/>
          </a:solidFill>
          <a:ln/>
        </p:spPr>
        <p:txBody>
          <a:bodyPr/>
          <a:lstStyle/>
          <a:p>
            <a:endParaRPr lang="en-US"/>
          </a:p>
        </p:txBody>
      </p:sp>
      <p:sp>
        <p:nvSpPr>
          <p:cNvPr id="12" name="Text 10"/>
          <p:cNvSpPr/>
          <p:nvPr/>
        </p:nvSpPr>
        <p:spPr>
          <a:xfrm>
            <a:off x="768096" y="4591695"/>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WHO</a:t>
            </a:r>
            <a:endParaRPr lang="en-US" sz="1300" dirty="0"/>
          </a:p>
        </p:txBody>
      </p:sp>
      <p:sp>
        <p:nvSpPr>
          <p:cNvPr id="13" name="Text 11"/>
          <p:cNvSpPr/>
          <p:nvPr/>
        </p:nvSpPr>
        <p:spPr>
          <a:xfrm>
            <a:off x="695572" y="5035128"/>
            <a:ext cx="2128266"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Evelyn Chapman, Katie Dolan, Janet Taggart and Cecile Lindquist called themselves the Education for All Committee.</a:t>
            </a:r>
            <a:endParaRPr lang="en-US" sz="1400" dirty="0"/>
          </a:p>
        </p:txBody>
      </p:sp>
      <p:sp>
        <p:nvSpPr>
          <p:cNvPr id="14" name="Shape 12"/>
          <p:cNvSpPr/>
          <p:nvPr/>
        </p:nvSpPr>
        <p:spPr>
          <a:xfrm>
            <a:off x="3609594" y="2148840"/>
            <a:ext cx="2567178" cy="1965960"/>
          </a:xfrm>
          <a:prstGeom prst="roundRect">
            <a:avLst>
              <a:gd name="adj" fmla="val 2791"/>
            </a:avLst>
          </a:prstGeom>
          <a:solidFill>
            <a:srgbClr val="F3F2ED"/>
          </a:solidFill>
          <a:ln/>
        </p:spPr>
        <p:txBody>
          <a:bodyPr/>
          <a:lstStyle/>
          <a:p>
            <a:endParaRPr lang="en-US"/>
          </a:p>
        </p:txBody>
      </p:sp>
      <p:sp>
        <p:nvSpPr>
          <p:cNvPr id="15" name="Text 13"/>
          <p:cNvSpPr/>
          <p:nvPr/>
        </p:nvSpPr>
        <p:spPr>
          <a:xfrm>
            <a:off x="3748085" y="2267712"/>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HOW</a:t>
            </a:r>
            <a:endParaRPr lang="en-US" sz="1300" dirty="0"/>
          </a:p>
        </p:txBody>
      </p:sp>
      <p:sp>
        <p:nvSpPr>
          <p:cNvPr id="16" name="Text 14"/>
          <p:cNvSpPr/>
          <p:nvPr/>
        </p:nvSpPr>
        <p:spPr>
          <a:xfrm>
            <a:off x="3829050" y="2692908"/>
            <a:ext cx="2128266"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With two law students, they wrote an actual bill and took it to Olympia themselves.</a:t>
            </a:r>
            <a:endParaRPr lang="en-US" sz="1400" dirty="0"/>
          </a:p>
        </p:txBody>
      </p:sp>
      <p:sp>
        <p:nvSpPr>
          <p:cNvPr id="17" name="Shape 15"/>
          <p:cNvSpPr/>
          <p:nvPr/>
        </p:nvSpPr>
        <p:spPr>
          <a:xfrm>
            <a:off x="3609594" y="4353147"/>
            <a:ext cx="2567178" cy="1965960"/>
          </a:xfrm>
          <a:prstGeom prst="roundRect">
            <a:avLst>
              <a:gd name="adj" fmla="val 2791"/>
            </a:avLst>
          </a:prstGeom>
          <a:solidFill>
            <a:srgbClr val="F3F2ED"/>
          </a:solidFill>
          <a:ln/>
        </p:spPr>
        <p:txBody>
          <a:bodyPr/>
          <a:lstStyle/>
          <a:p>
            <a:endParaRPr lang="en-US"/>
          </a:p>
        </p:txBody>
      </p:sp>
      <p:sp>
        <p:nvSpPr>
          <p:cNvPr id="18" name="Text 16"/>
          <p:cNvSpPr/>
          <p:nvPr/>
        </p:nvSpPr>
        <p:spPr>
          <a:xfrm>
            <a:off x="3748085" y="4581144"/>
            <a:ext cx="2128266" cy="457200"/>
          </a:xfrm>
          <a:prstGeom prst="rect">
            <a:avLst/>
          </a:prstGeom>
          <a:noFill/>
          <a:ln/>
        </p:spPr>
        <p:txBody>
          <a:bodyPr wrap="square" rtlCol="0" anchor="t"/>
          <a:lstStyle/>
          <a:p>
            <a:pPr marL="0" indent="0">
              <a:buNone/>
            </a:pPr>
            <a:r>
              <a:rPr lang="en-US" sz="1300" b="1" kern="0" spc="60" dirty="0">
                <a:solidFill>
                  <a:srgbClr val="566868"/>
                </a:solidFill>
                <a:latin typeface="Calibri" pitchFamily="34" charset="0"/>
                <a:ea typeface="Calibri" pitchFamily="34" charset="-122"/>
                <a:cs typeface="Calibri" pitchFamily="34" charset="-120"/>
              </a:rPr>
              <a:t>AFTER</a:t>
            </a:r>
            <a:endParaRPr lang="en-US" sz="1300" dirty="0"/>
          </a:p>
        </p:txBody>
      </p:sp>
      <p:sp>
        <p:nvSpPr>
          <p:cNvPr id="19" name="Text 17"/>
          <p:cNvSpPr/>
          <p:nvPr/>
        </p:nvSpPr>
        <p:spPr>
          <a:xfrm>
            <a:off x="3748085" y="4997196"/>
            <a:ext cx="2128266" cy="1307592"/>
          </a:xfrm>
          <a:prstGeom prst="rect">
            <a:avLst/>
          </a:prstGeom>
          <a:noFill/>
          <a:ln/>
        </p:spPr>
        <p:txBody>
          <a:bodyPr wrap="square" rtlCol="0" anchor="t"/>
          <a:lstStyle/>
          <a:p>
            <a:pPr marL="0" indent="0">
              <a:lnSpc>
                <a:spcPct val="112000"/>
              </a:lnSpc>
              <a:buNone/>
            </a:pPr>
            <a:r>
              <a:rPr lang="en-US" sz="1400" dirty="0">
                <a:solidFill>
                  <a:srgbClr val="564E4E"/>
                </a:solidFill>
                <a:latin typeface="Calibri" pitchFamily="34" charset="0"/>
                <a:ea typeface="Calibri" pitchFamily="34" charset="-122"/>
                <a:cs typeface="Calibri" pitchFamily="34" charset="-120"/>
              </a:rPr>
              <a:t>Washington passed its law four years before Congress passed one nationally. It is now chapter 28A.155 RCW.</a:t>
            </a:r>
            <a:endParaRPr lang="en-US" sz="1400" dirty="0"/>
          </a:p>
        </p:txBody>
      </p:sp>
      <p:sp>
        <p:nvSpPr>
          <p:cNvPr id="25" name="Text 23"/>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28</a:t>
            </a:r>
            <a:endParaRPr lang="en-US" sz="900" dirty="0"/>
          </a:p>
        </p:txBody>
      </p:sp>
      <p:pic>
        <p:nvPicPr>
          <p:cNvPr id="26" name="Picture 25" descr="Newspaper clipping with the headline &quot;Bill Requires Education for All&quot; featuring a pull quote: &quot;2800 school-age children aren't receiving any education through the state. We realize it's more difficult to educate a handicapped child. But these are the children who need it most.&quot; The article, bylined by Sue Lockett, covers House Bill 90 and the push to guarantee public education for children with disabilities in Washington State.">
            <a:extLst>
              <a:ext uri="{FF2B5EF4-FFF2-40B4-BE49-F238E27FC236}">
                <a16:creationId xmlns:a16="http://schemas.microsoft.com/office/drawing/2014/main" id="{8B47560E-CEA5-CE96-30B0-42B12E394B57}"/>
              </a:ext>
            </a:extLst>
          </p:cNvPr>
          <p:cNvPicPr>
            <a:picLocks noChangeAspect="1"/>
          </p:cNvPicPr>
          <p:nvPr/>
        </p:nvPicPr>
        <p:blipFill>
          <a:blip r:embed="rId3"/>
          <a:stretch>
            <a:fillRect/>
          </a:stretch>
        </p:blipFill>
        <p:spPr>
          <a:xfrm>
            <a:off x="7134130" y="2148840"/>
            <a:ext cx="4506182" cy="3834351"/>
          </a:xfrm>
          <a:prstGeom prst="rect">
            <a:avLst/>
          </a:prstGeom>
        </p:spPr>
      </p:pic>
      <p:sp>
        <p:nvSpPr>
          <p:cNvPr id="27"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8"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34">
    <p:bg>
      <p:bgPr>
        <a:solidFill>
          <a:srgbClr val="FFFFFF"/>
        </a:solidFill>
        <a:effectLst/>
      </p:bgPr>
    </p:bg>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384048"/>
            <a:ext cx="9509760" cy="566928"/>
          </a:xfrm>
          <a:prstGeom prst="rect">
            <a:avLst/>
          </a:prstGeom>
          <a:noFill/>
        </p:spPr>
        <p:txBody>
          <a:bodyPr wrap="square" lIns="0" tIns="0" rIns="0" bIns="0" anchor="ctr">
            <a:spAutoFit/>
          </a:bodyPr>
          <a:lstStyle/>
          <a:p>
            <a:pPr algn="l">
              <a:lnSpc>
                <a:spcPct val="100000"/>
              </a:lnSpc>
            </a:pPr>
            <a:r>
              <a:rPr sz="2500" b="1" i="0">
                <a:solidFill>
                  <a:srgbClr val="FFFFFF"/>
                </a:solidFill>
                <a:latin typeface="Cambria"/>
              </a:rPr>
              <a:t>The Tech Boom</a:t>
            </a:r>
          </a:p>
        </p:txBody>
      </p:sp>
      <p:sp>
        <p:nvSpPr>
          <p:cNvPr id="7" name="TextBox 6"/>
          <p:cNvSpPr txBox="1"/>
          <p:nvPr/>
        </p:nvSpPr>
        <p:spPr>
          <a:xfrm>
            <a:off x="548640" y="1325880"/>
            <a:ext cx="11094689" cy="218586"/>
          </a:xfrm>
          <a:prstGeom prst="rect">
            <a:avLst/>
          </a:prstGeom>
          <a:noFill/>
        </p:spPr>
        <p:txBody>
          <a:bodyPr wrap="square" lIns="0" tIns="0" rIns="0" bIns="0" anchor="t">
            <a:spAutoFit/>
          </a:bodyPr>
          <a:lstStyle/>
          <a:p>
            <a:pPr algn="l">
              <a:lnSpc>
                <a:spcPct val="110000"/>
              </a:lnSpc>
            </a:pPr>
            <a:r>
              <a:rPr lang="en-US" sz="1400" b="0" i="1" dirty="0">
                <a:solidFill>
                  <a:srgbClr val="564E4E"/>
                </a:solidFill>
                <a:latin typeface="Cambria"/>
              </a:rPr>
              <a:t>Technology is one of the biggest industries of the region</a:t>
            </a:r>
            <a:endParaRPr sz="1400" b="0" i="1" dirty="0">
              <a:solidFill>
                <a:srgbClr val="564E4E"/>
              </a:solidFill>
              <a:latin typeface="Cambria"/>
            </a:endParaRPr>
          </a:p>
        </p:txBody>
      </p:sp>
      <p:pic>
        <p:nvPicPr>
          <p:cNvPr id="8" name="Picture 7" descr="image.jpeg"/>
          <p:cNvPicPr>
            <a:picLocks noChangeAspect="1"/>
          </p:cNvPicPr>
          <p:nvPr/>
        </p:nvPicPr>
        <p:blipFill>
          <a:blip r:embed="rId3"/>
          <a:srcRect t="8942" b="8942"/>
          <a:stretch>
            <a:fillRect/>
          </a:stretch>
        </p:blipFill>
        <p:spPr>
          <a:xfrm>
            <a:off x="548640" y="1892807"/>
            <a:ext cx="2788920" cy="1463040"/>
          </a:xfrm>
          <a:prstGeom prst="rect">
            <a:avLst/>
          </a:prstGeom>
        </p:spPr>
      </p:pic>
      <p:sp>
        <p:nvSpPr>
          <p:cNvPr id="9" name="TextBox 8"/>
          <p:cNvSpPr txBox="1"/>
          <p:nvPr/>
        </p:nvSpPr>
        <p:spPr>
          <a:xfrm>
            <a:off x="548640" y="3401568"/>
            <a:ext cx="2788920" cy="384048"/>
          </a:xfrm>
          <a:prstGeom prst="rect">
            <a:avLst/>
          </a:prstGeom>
          <a:noFill/>
        </p:spPr>
        <p:txBody>
          <a:bodyPr wrap="square" lIns="0" tIns="0" rIns="0" bIns="0" anchor="t">
            <a:spAutoFit/>
          </a:bodyPr>
          <a:lstStyle/>
          <a:p>
            <a:pPr algn="l">
              <a:lnSpc>
                <a:spcPct val="105000"/>
              </a:lnSpc>
            </a:pPr>
            <a:r>
              <a:rPr sz="900" b="1" i="0">
                <a:solidFill>
                  <a:srgbClr val="564E4E"/>
                </a:solidFill>
                <a:latin typeface="Calibri"/>
              </a:rPr>
              <a:t>Microsoft's Redmond campus</a:t>
            </a:r>
          </a:p>
        </p:txBody>
      </p:sp>
      <p:pic>
        <p:nvPicPr>
          <p:cNvPr id="10" name="Picture 9" descr="image.jpeg"/>
          <p:cNvPicPr>
            <a:picLocks noChangeAspect="1"/>
          </p:cNvPicPr>
          <p:nvPr/>
        </p:nvPicPr>
        <p:blipFill>
          <a:blip r:embed="rId4"/>
          <a:srcRect t="14754" b="14754"/>
          <a:stretch>
            <a:fillRect/>
          </a:stretch>
        </p:blipFill>
        <p:spPr>
          <a:xfrm>
            <a:off x="3538728" y="1892807"/>
            <a:ext cx="2788920" cy="1463040"/>
          </a:xfrm>
          <a:prstGeom prst="rect">
            <a:avLst/>
          </a:prstGeom>
        </p:spPr>
      </p:pic>
      <p:sp>
        <p:nvSpPr>
          <p:cNvPr id="11" name="TextBox 10"/>
          <p:cNvSpPr txBox="1"/>
          <p:nvPr/>
        </p:nvSpPr>
        <p:spPr>
          <a:xfrm>
            <a:off x="3538728" y="3401568"/>
            <a:ext cx="2788920" cy="384048"/>
          </a:xfrm>
          <a:prstGeom prst="rect">
            <a:avLst/>
          </a:prstGeom>
          <a:noFill/>
        </p:spPr>
        <p:txBody>
          <a:bodyPr wrap="square" lIns="0" tIns="0" rIns="0" bIns="0" anchor="t">
            <a:spAutoFit/>
          </a:bodyPr>
          <a:lstStyle/>
          <a:p>
            <a:pPr algn="l">
              <a:lnSpc>
                <a:spcPct val="105000"/>
              </a:lnSpc>
            </a:pPr>
            <a:r>
              <a:rPr sz="900" b="1" i="0" dirty="0">
                <a:solidFill>
                  <a:srgbClr val="564E4E"/>
                </a:solidFill>
                <a:latin typeface="Calibri"/>
              </a:rPr>
              <a:t>Nintendo of America, Redmond since 1982</a:t>
            </a:r>
          </a:p>
        </p:txBody>
      </p:sp>
      <p:sp>
        <p:nvSpPr>
          <p:cNvPr id="17" name="Rounded Rectangle 16"/>
          <p:cNvSpPr/>
          <p:nvPr/>
        </p:nvSpPr>
        <p:spPr>
          <a:xfrm>
            <a:off x="1472161" y="3911133"/>
            <a:ext cx="2636512" cy="2121408"/>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8" name="TextBox 17"/>
          <p:cNvSpPr txBox="1"/>
          <p:nvPr/>
        </p:nvSpPr>
        <p:spPr>
          <a:xfrm>
            <a:off x="1943100" y="4069080"/>
            <a:ext cx="2234176" cy="161583"/>
          </a:xfrm>
          <a:prstGeom prst="rect">
            <a:avLst/>
          </a:prstGeom>
          <a:noFill/>
        </p:spPr>
        <p:txBody>
          <a:bodyPr wrap="square" lIns="0" tIns="0" rIns="0" bIns="0" anchor="t">
            <a:spAutoFit/>
          </a:bodyPr>
          <a:lstStyle/>
          <a:p>
            <a:pPr algn="l">
              <a:lnSpc>
                <a:spcPct val="100000"/>
              </a:lnSpc>
            </a:pPr>
            <a:r>
              <a:rPr sz="1050" b="1" i="0" spc="50" dirty="0">
                <a:solidFill>
                  <a:srgbClr val="566868"/>
                </a:solidFill>
                <a:latin typeface="Calibri"/>
              </a:rPr>
              <a:t>REDMOND  </a:t>
            </a:r>
          </a:p>
        </p:txBody>
      </p:sp>
      <p:sp>
        <p:nvSpPr>
          <p:cNvPr id="19" name="TextBox 18"/>
          <p:cNvSpPr txBox="1"/>
          <p:nvPr/>
        </p:nvSpPr>
        <p:spPr>
          <a:xfrm>
            <a:off x="1754899" y="4319114"/>
            <a:ext cx="2234176" cy="1643720"/>
          </a:xfrm>
          <a:prstGeom prst="rect">
            <a:avLst/>
          </a:prstGeom>
          <a:noFill/>
        </p:spPr>
        <p:txBody>
          <a:bodyPr wrap="square" lIns="0" tIns="0" rIns="0" bIns="0" anchor="t">
            <a:spAutoFit/>
          </a:bodyPr>
          <a:lstStyle/>
          <a:p>
            <a:pPr algn="l">
              <a:lnSpc>
                <a:spcPct val="112000"/>
              </a:lnSpc>
            </a:pPr>
            <a:r>
              <a:rPr sz="1200" b="0" i="0" dirty="0">
                <a:solidFill>
                  <a:srgbClr val="564E4E"/>
                </a:solidFill>
                <a:latin typeface="Calibri"/>
              </a:rPr>
              <a:t>Microsoft moved in with six buildings and about 800 workers, on land that had been the Morelli family's chicken farm. Nintendo had already been here since 1982, and SpaceX builds satellites here now.</a:t>
            </a:r>
            <a:r>
              <a:rPr lang="en-US" sz="1200" b="0" i="0" dirty="0">
                <a:solidFill>
                  <a:srgbClr val="564E4E"/>
                </a:solidFill>
                <a:latin typeface="Calibri"/>
              </a:rPr>
              <a:t> In fact, Redmond is called a Space District!</a:t>
            </a:r>
            <a:endParaRPr sz="1200" b="0" i="0" dirty="0">
              <a:solidFill>
                <a:srgbClr val="564E4E"/>
              </a:solidFill>
              <a:latin typeface="Calibri"/>
            </a:endParaRPr>
          </a:p>
        </p:txBody>
      </p:sp>
      <p:sp>
        <p:nvSpPr>
          <p:cNvPr id="20" name="Rounded Rectangle 19"/>
          <p:cNvSpPr/>
          <p:nvPr/>
        </p:nvSpPr>
        <p:spPr>
          <a:xfrm>
            <a:off x="4648215" y="3867366"/>
            <a:ext cx="2636512" cy="2121408"/>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1" name="TextBox 20"/>
          <p:cNvSpPr txBox="1"/>
          <p:nvPr/>
        </p:nvSpPr>
        <p:spPr>
          <a:xfrm>
            <a:off x="4849383" y="4082343"/>
            <a:ext cx="2234176" cy="161583"/>
          </a:xfrm>
          <a:prstGeom prst="rect">
            <a:avLst/>
          </a:prstGeom>
          <a:noFill/>
        </p:spPr>
        <p:txBody>
          <a:bodyPr wrap="square" lIns="0" tIns="0" rIns="0" bIns="0" anchor="t">
            <a:spAutoFit/>
          </a:bodyPr>
          <a:lstStyle/>
          <a:p>
            <a:pPr algn="l">
              <a:lnSpc>
                <a:spcPct val="100000"/>
              </a:lnSpc>
            </a:pPr>
            <a:r>
              <a:rPr sz="1050" b="1" i="0" spc="50" dirty="0">
                <a:solidFill>
                  <a:srgbClr val="566868"/>
                </a:solidFill>
                <a:latin typeface="Calibri"/>
              </a:rPr>
              <a:t>BELLEVUE  </a:t>
            </a:r>
          </a:p>
        </p:txBody>
      </p:sp>
      <p:sp>
        <p:nvSpPr>
          <p:cNvPr id="22" name="TextBox 21"/>
          <p:cNvSpPr txBox="1"/>
          <p:nvPr/>
        </p:nvSpPr>
        <p:spPr>
          <a:xfrm>
            <a:off x="4849383" y="4354904"/>
            <a:ext cx="2234176" cy="1506631"/>
          </a:xfrm>
          <a:prstGeom prst="rect">
            <a:avLst/>
          </a:prstGeom>
          <a:noFill/>
        </p:spPr>
        <p:txBody>
          <a:bodyPr wrap="square" lIns="0" tIns="0" rIns="0" bIns="0" anchor="t">
            <a:spAutoFit/>
          </a:bodyPr>
          <a:lstStyle/>
          <a:p>
            <a:pPr algn="l">
              <a:lnSpc>
                <a:spcPct val="112000"/>
              </a:lnSpc>
            </a:pPr>
            <a:r>
              <a:rPr sz="1100" b="0" i="0" dirty="0">
                <a:solidFill>
                  <a:srgbClr val="564E4E"/>
                </a:solidFill>
                <a:latin typeface="Calibri"/>
              </a:rPr>
              <a:t>Amazon was started in a rented Bellevue house, moved to Seattle, grew enormous</a:t>
            </a:r>
            <a:r>
              <a:rPr lang="en-US" sz="1100" b="0" i="0" dirty="0">
                <a:solidFill>
                  <a:srgbClr val="564E4E"/>
                </a:solidFill>
                <a:latin typeface="Calibri"/>
              </a:rPr>
              <a:t>,</a:t>
            </a:r>
            <a:r>
              <a:rPr sz="1100" b="0" i="0" dirty="0">
                <a:solidFill>
                  <a:srgbClr val="564E4E"/>
                </a:solidFill>
                <a:latin typeface="Calibri"/>
              </a:rPr>
              <a:t> and then came back, announcing plans for 25,000 jobs downtown. T‑Mobile runs its national headquarters here too.</a:t>
            </a:r>
            <a:r>
              <a:rPr lang="en-US" sz="1100" b="0" i="0" dirty="0">
                <a:solidFill>
                  <a:srgbClr val="564E4E"/>
                </a:solidFill>
                <a:latin typeface="Calibri"/>
              </a:rPr>
              <a:t> </a:t>
            </a:r>
            <a:r>
              <a:rPr lang="en-US" sz="1100" dirty="0">
                <a:solidFill>
                  <a:srgbClr val="564E4E"/>
                </a:solidFill>
                <a:latin typeface="Calibri"/>
              </a:rPr>
              <a:t>The downtown area also welcomes new companies every year</a:t>
            </a:r>
            <a:endParaRPr sz="1100" b="0" i="0" dirty="0">
              <a:solidFill>
                <a:srgbClr val="564E4E"/>
              </a:solidFill>
              <a:latin typeface="Calibri"/>
            </a:endParaRPr>
          </a:p>
        </p:txBody>
      </p:sp>
      <p:sp>
        <p:nvSpPr>
          <p:cNvPr id="23" name="Rounded Rectangle 22"/>
          <p:cNvSpPr/>
          <p:nvPr/>
        </p:nvSpPr>
        <p:spPr>
          <a:xfrm>
            <a:off x="7661129" y="3911133"/>
            <a:ext cx="2636512" cy="2121408"/>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862297" y="4072403"/>
            <a:ext cx="2234176" cy="161583"/>
          </a:xfrm>
          <a:prstGeom prst="rect">
            <a:avLst/>
          </a:prstGeom>
          <a:noFill/>
        </p:spPr>
        <p:txBody>
          <a:bodyPr wrap="square" lIns="0" tIns="0" rIns="0" bIns="0" anchor="t">
            <a:spAutoFit/>
          </a:bodyPr>
          <a:lstStyle/>
          <a:p>
            <a:pPr algn="l">
              <a:lnSpc>
                <a:spcPct val="100000"/>
              </a:lnSpc>
            </a:pPr>
            <a:r>
              <a:rPr sz="1050" b="1" i="0" spc="50" dirty="0">
                <a:solidFill>
                  <a:srgbClr val="566868"/>
                </a:solidFill>
                <a:latin typeface="Calibri"/>
              </a:rPr>
              <a:t>KIRKLAND  </a:t>
            </a:r>
          </a:p>
        </p:txBody>
      </p:sp>
      <p:sp>
        <p:nvSpPr>
          <p:cNvPr id="25" name="TextBox 24"/>
          <p:cNvSpPr txBox="1"/>
          <p:nvPr/>
        </p:nvSpPr>
        <p:spPr>
          <a:xfrm>
            <a:off x="7824224" y="4319114"/>
            <a:ext cx="2234176" cy="1643720"/>
          </a:xfrm>
          <a:prstGeom prst="rect">
            <a:avLst/>
          </a:prstGeom>
          <a:noFill/>
        </p:spPr>
        <p:txBody>
          <a:bodyPr wrap="square" lIns="0" tIns="0" rIns="0" bIns="0" anchor="t">
            <a:spAutoFit/>
          </a:bodyPr>
          <a:lstStyle/>
          <a:p>
            <a:pPr algn="l">
              <a:lnSpc>
                <a:spcPct val="112000"/>
              </a:lnSpc>
            </a:pPr>
            <a:r>
              <a:rPr sz="1200" b="0" i="0" dirty="0">
                <a:solidFill>
                  <a:srgbClr val="564E4E"/>
                </a:solidFill>
                <a:latin typeface="Calibri"/>
              </a:rPr>
              <a:t>Google opened a small office with a handful of engineers. It became one of the company's largest engineering sites outside California, and a new campus is reshaping downtown Kirkland.</a:t>
            </a:r>
            <a:r>
              <a:rPr lang="en-US" sz="1200" b="0" i="0" dirty="0">
                <a:solidFill>
                  <a:srgbClr val="564E4E"/>
                </a:solidFill>
                <a:latin typeface="Calibri"/>
              </a:rPr>
              <a:t> More companies, like the cybersecurity company Tanium call Kirkland home</a:t>
            </a:r>
            <a:endParaRPr sz="1200" b="0" i="0" dirty="0">
              <a:solidFill>
                <a:srgbClr val="564E4E"/>
              </a:solidFill>
              <a:latin typeface="Calibri"/>
            </a:endParaRPr>
          </a:p>
        </p:txBody>
      </p:sp>
      <p:sp>
        <p:nvSpPr>
          <p:cNvPr id="29" name="Rounded Rectangle 28"/>
          <p:cNvSpPr/>
          <p:nvPr/>
        </p:nvSpPr>
        <p:spPr>
          <a:xfrm>
            <a:off x="525780" y="6216829"/>
            <a:ext cx="11094689" cy="566928"/>
          </a:xfrm>
          <a:prstGeom prst="roundRect">
            <a:avLst>
              <a:gd name="adj" fmla="val 6000"/>
            </a:avLst>
          </a:prstGeom>
          <a:solidFill>
            <a:srgbClr val="E4DF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0" name="TextBox 29"/>
          <p:cNvSpPr txBox="1"/>
          <p:nvPr/>
        </p:nvSpPr>
        <p:spPr>
          <a:xfrm>
            <a:off x="768095" y="6366558"/>
            <a:ext cx="10655777" cy="192360"/>
          </a:xfrm>
          <a:prstGeom prst="rect">
            <a:avLst/>
          </a:prstGeom>
          <a:noFill/>
        </p:spPr>
        <p:txBody>
          <a:bodyPr wrap="square" lIns="0" tIns="0" rIns="0" bIns="0" anchor="ctr">
            <a:spAutoFit/>
          </a:bodyPr>
          <a:lstStyle/>
          <a:p>
            <a:pPr algn="l">
              <a:lnSpc>
                <a:spcPct val="100000"/>
              </a:lnSpc>
            </a:pPr>
            <a:r>
              <a:rPr sz="1250" b="1" i="0" spc="100" dirty="0">
                <a:solidFill>
                  <a:srgbClr val="855D5D"/>
                </a:solidFill>
                <a:latin typeface="Calibri"/>
              </a:rPr>
              <a:t>DISCUSS  </a:t>
            </a:r>
            <a:r>
              <a:rPr sz="1250" b="0" i="1" dirty="0">
                <a:solidFill>
                  <a:srgbClr val="564E4E"/>
                </a:solidFill>
                <a:latin typeface="Calibri"/>
              </a:rPr>
              <a:t>Three of these cities got</a:t>
            </a:r>
            <a:r>
              <a:rPr lang="en-US" sz="1250" b="0" i="1" dirty="0">
                <a:solidFill>
                  <a:srgbClr val="564E4E"/>
                </a:solidFill>
                <a:latin typeface="Calibri"/>
              </a:rPr>
              <a:t> the tech jobs. But what about Sammamish?</a:t>
            </a:r>
            <a:endParaRPr sz="1250" b="0" i="1" dirty="0">
              <a:solidFill>
                <a:srgbClr val="564E4E"/>
              </a:solidFill>
              <a:latin typeface="Calibri"/>
            </a:endParaRPr>
          </a:p>
        </p:txBody>
      </p:sp>
      <p:sp>
        <p:nvSpPr>
          <p:cNvPr id="31" name="TextBox 30"/>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29</a:t>
            </a:r>
          </a:p>
        </p:txBody>
      </p:sp>
      <p:pic>
        <p:nvPicPr>
          <p:cNvPr id="32" name="Picture 31" descr="T-Mobile Headquarters Campus | Projects | Gensler">
            <a:extLst>
              <a:ext uri="{FF2B5EF4-FFF2-40B4-BE49-F238E27FC236}">
                <a16:creationId xmlns:a16="http://schemas.microsoft.com/office/drawing/2014/main" id="{14E7299E-EAB4-5BE9-E0A5-4E5DF9FA9660}"/>
              </a:ext>
            </a:extLst>
          </p:cNvPr>
          <p:cNvPicPr>
            <a:picLocks noChangeAspect="1"/>
          </p:cNvPicPr>
          <p:nvPr/>
        </p:nvPicPr>
        <p:blipFill>
          <a:blip r:embed="rId5"/>
          <a:stretch>
            <a:fillRect/>
          </a:stretch>
        </p:blipFill>
        <p:spPr>
          <a:xfrm>
            <a:off x="6528816" y="1906372"/>
            <a:ext cx="2174213" cy="1449475"/>
          </a:xfrm>
          <a:prstGeom prst="rect">
            <a:avLst/>
          </a:prstGeom>
        </p:spPr>
      </p:pic>
      <p:sp>
        <p:nvSpPr>
          <p:cNvPr id="34" name="TextBox 33">
            <a:extLst>
              <a:ext uri="{FF2B5EF4-FFF2-40B4-BE49-F238E27FC236}">
                <a16:creationId xmlns:a16="http://schemas.microsoft.com/office/drawing/2014/main" id="{E47E1AFF-3D36-05C0-E18E-7EE745D5B7B9}"/>
              </a:ext>
            </a:extLst>
          </p:cNvPr>
          <p:cNvSpPr txBox="1"/>
          <p:nvPr/>
        </p:nvSpPr>
        <p:spPr>
          <a:xfrm>
            <a:off x="6528816" y="3397440"/>
            <a:ext cx="6099348" cy="231858"/>
          </a:xfrm>
          <a:prstGeom prst="rect">
            <a:avLst/>
          </a:prstGeom>
          <a:noFill/>
        </p:spPr>
        <p:txBody>
          <a:bodyPr wrap="square">
            <a:spAutoFit/>
          </a:bodyPr>
          <a:lstStyle/>
          <a:p>
            <a:pPr>
              <a:lnSpc>
                <a:spcPct val="105000"/>
              </a:lnSpc>
            </a:pPr>
            <a:r>
              <a:rPr lang="en-CA" sz="900" b="1" dirty="0">
                <a:solidFill>
                  <a:srgbClr val="564E4E"/>
                </a:solidFill>
              </a:rPr>
              <a:t>T-Mobile Headquarters, Bellevue</a:t>
            </a:r>
          </a:p>
        </p:txBody>
      </p:sp>
      <p:pic>
        <p:nvPicPr>
          <p:cNvPr id="35" name="Picture 34" descr="Google pauses development at Kirkland Urban - Puget Sound Business Journal">
            <a:extLst>
              <a:ext uri="{FF2B5EF4-FFF2-40B4-BE49-F238E27FC236}">
                <a16:creationId xmlns:a16="http://schemas.microsoft.com/office/drawing/2014/main" id="{72B8A0C7-1CBA-A046-7D68-92F6EF5749C4}"/>
              </a:ext>
            </a:extLst>
          </p:cNvPr>
          <p:cNvPicPr>
            <a:picLocks noChangeAspect="1"/>
          </p:cNvPicPr>
          <p:nvPr/>
        </p:nvPicPr>
        <p:blipFill>
          <a:blip r:embed="rId6"/>
          <a:stretch>
            <a:fillRect/>
          </a:stretch>
        </p:blipFill>
        <p:spPr>
          <a:xfrm>
            <a:off x="8904197" y="1892808"/>
            <a:ext cx="2602245" cy="1463040"/>
          </a:xfrm>
          <a:prstGeom prst="rect">
            <a:avLst/>
          </a:prstGeom>
        </p:spPr>
      </p:pic>
      <p:sp>
        <p:nvSpPr>
          <p:cNvPr id="37" name="TextBox 36">
            <a:extLst>
              <a:ext uri="{FF2B5EF4-FFF2-40B4-BE49-F238E27FC236}">
                <a16:creationId xmlns:a16="http://schemas.microsoft.com/office/drawing/2014/main" id="{CAEB6FA6-C261-F837-FED4-9824E7154000}"/>
              </a:ext>
            </a:extLst>
          </p:cNvPr>
          <p:cNvSpPr txBox="1"/>
          <p:nvPr/>
        </p:nvSpPr>
        <p:spPr>
          <a:xfrm>
            <a:off x="9207985" y="3390795"/>
            <a:ext cx="6315388" cy="231858"/>
          </a:xfrm>
          <a:prstGeom prst="rect">
            <a:avLst/>
          </a:prstGeom>
          <a:noFill/>
        </p:spPr>
        <p:txBody>
          <a:bodyPr wrap="square">
            <a:spAutoFit/>
          </a:bodyPr>
          <a:lstStyle/>
          <a:p>
            <a:pPr algn="l">
              <a:lnSpc>
                <a:spcPct val="105000"/>
              </a:lnSpc>
            </a:pPr>
            <a:r>
              <a:rPr lang="en-CA" sz="900" b="1" i="0" dirty="0">
                <a:solidFill>
                  <a:srgbClr val="564E4E"/>
                </a:solidFill>
                <a:latin typeface="Calibri"/>
              </a:rPr>
              <a:t>Googl</a:t>
            </a:r>
            <a:r>
              <a:rPr lang="en-CA" sz="900" b="1" dirty="0">
                <a:solidFill>
                  <a:srgbClr val="564E4E"/>
                </a:solidFill>
                <a:latin typeface="Calibri"/>
              </a:rPr>
              <a:t>e Offices, Kirkland</a:t>
            </a:r>
            <a:endParaRPr lang="en-CA" sz="900" b="1" i="0" dirty="0">
              <a:solidFill>
                <a:srgbClr val="564E4E"/>
              </a:solidFill>
              <a:latin typeface="Calibri"/>
            </a:endParaRPr>
          </a:p>
        </p:txBody>
      </p:sp>
      <p:sp>
        <p:nvSpPr>
          <p:cNvPr id="38"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9"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7">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Sammamish Becomes a City</a:t>
            </a:r>
            <a:endParaRPr lang="en-US" sz="2500" dirty="0"/>
          </a:p>
        </p:txBody>
      </p:sp>
      <p:sp>
        <p:nvSpPr>
          <p:cNvPr id="7" name="Text 5"/>
          <p:cNvSpPr/>
          <p:nvPr/>
        </p:nvSpPr>
        <p:spPr>
          <a:xfrm>
            <a:off x="548640" y="1325880"/>
            <a:ext cx="7159752" cy="3474720"/>
          </a:xfrm>
          <a:prstGeom prst="rect">
            <a:avLst/>
          </a:prstGeom>
          <a:noFill/>
          <a:ln/>
        </p:spPr>
        <p:txBody>
          <a:bodyPr wrap="square" rtlCol="0" anchor="t"/>
          <a:lstStyle/>
          <a:p>
            <a:pPr marL="285750" indent="-285750">
              <a:lnSpc>
                <a:spcPct val="116000"/>
              </a:lnSpc>
              <a:spcAft>
                <a:spcPts val="1300"/>
              </a:spcAft>
              <a:buFontTx/>
              <a:buChar char="-"/>
            </a:pPr>
            <a:r>
              <a:rPr lang="en-US" sz="1300" dirty="0">
                <a:solidFill>
                  <a:srgbClr val="564E4E"/>
                </a:solidFill>
                <a:latin typeface="Calibri" pitchFamily="34" charset="0"/>
                <a:ea typeface="Calibri" pitchFamily="34" charset="-122"/>
                <a:cs typeface="Calibri" pitchFamily="34" charset="-120"/>
              </a:rPr>
              <a:t>Sammamish stayed unincorporated for almost a century after Kirkland and Redmond, then voted to become a city on 31 August 1999.</a:t>
            </a:r>
            <a:endParaRPr lang="en-US" sz="1300" dirty="0"/>
          </a:p>
          <a:p>
            <a:pPr marL="285750" indent="-285750">
              <a:lnSpc>
                <a:spcPct val="116000"/>
              </a:lnSpc>
              <a:spcAft>
                <a:spcPts val="1300"/>
              </a:spcAft>
              <a:buFontTx/>
              <a:buChar char="-"/>
            </a:pPr>
            <a:r>
              <a:rPr lang="en-US" sz="1300" b="1" dirty="0">
                <a:solidFill>
                  <a:srgbClr val="566868"/>
                </a:solidFill>
                <a:latin typeface="Calibri" pitchFamily="34" charset="0"/>
                <a:ea typeface="Calibri" pitchFamily="34" charset="-122"/>
                <a:cs typeface="Calibri" pitchFamily="34" charset="-120"/>
              </a:rPr>
              <a:t>For most of the twentieth century </a:t>
            </a:r>
            <a:r>
              <a:rPr lang="en-US" sz="1300" dirty="0">
                <a:solidFill>
                  <a:srgbClr val="564E4E"/>
                </a:solidFill>
                <a:latin typeface="Calibri" pitchFamily="34" charset="0"/>
                <a:ea typeface="Calibri" pitchFamily="34" charset="-122"/>
                <a:cs typeface="Calibri" pitchFamily="34" charset="-120"/>
              </a:rPr>
              <a:t>the plateau was chicken farms, dairy farms and lake resorts</a:t>
            </a:r>
          </a:p>
          <a:p>
            <a:pPr marL="285750" indent="-285750">
              <a:lnSpc>
                <a:spcPct val="116000"/>
              </a:lnSpc>
              <a:spcAft>
                <a:spcPts val="1300"/>
              </a:spcAft>
              <a:buFontTx/>
              <a:buChar char="-"/>
            </a:pPr>
            <a:r>
              <a:rPr lang="en-US" sz="1300" dirty="0">
                <a:solidFill>
                  <a:srgbClr val="564E4E"/>
                </a:solidFill>
                <a:latin typeface="Calibri" pitchFamily="34" charset="0"/>
                <a:ea typeface="Calibri" pitchFamily="34" charset="-122"/>
                <a:cs typeface="Calibri" pitchFamily="34" charset="-120"/>
              </a:rPr>
              <a:t> </a:t>
            </a:r>
            <a:r>
              <a:rPr lang="en-US" sz="1300" b="1" dirty="0">
                <a:solidFill>
                  <a:srgbClr val="566868"/>
                </a:solidFill>
                <a:latin typeface="Calibri" pitchFamily="34" charset="0"/>
                <a:ea typeface="Calibri" pitchFamily="34" charset="-122"/>
                <a:cs typeface="Calibri" pitchFamily="34" charset="-120"/>
              </a:rPr>
              <a:t>By about 1984 </a:t>
            </a:r>
            <a:r>
              <a:rPr lang="en-US" sz="1300" dirty="0">
                <a:solidFill>
                  <a:srgbClr val="564E4E"/>
                </a:solidFill>
                <a:latin typeface="Calibri" pitchFamily="34" charset="0"/>
                <a:ea typeface="Calibri" pitchFamily="34" charset="-122"/>
                <a:cs typeface="Calibri" pitchFamily="34" charset="-120"/>
              </a:rPr>
              <a:t>the plateau had passed 10,000 residents, and people began arguing over whether to incorporate or be annexed by somebody else.</a:t>
            </a:r>
            <a:endParaRPr lang="en-US" sz="1300" dirty="0"/>
          </a:p>
          <a:p>
            <a:pPr marL="285750" indent="-285750">
              <a:lnSpc>
                <a:spcPct val="116000"/>
              </a:lnSpc>
              <a:spcAft>
                <a:spcPts val="1300"/>
              </a:spcAft>
              <a:buFontTx/>
              <a:buChar char="-"/>
            </a:pPr>
            <a:r>
              <a:rPr lang="en-US" sz="1300" b="1" dirty="0">
                <a:solidFill>
                  <a:srgbClr val="566868"/>
                </a:solidFill>
                <a:latin typeface="Calibri" pitchFamily="34" charset="0"/>
                <a:ea typeface="Calibri" pitchFamily="34" charset="-122"/>
                <a:cs typeface="Calibri" pitchFamily="34" charset="-120"/>
              </a:rPr>
              <a:t>They argued about the name, too. </a:t>
            </a:r>
            <a:r>
              <a:rPr lang="en-US" sz="1300" dirty="0">
                <a:solidFill>
                  <a:srgbClr val="564E4E"/>
                </a:solidFill>
                <a:latin typeface="Calibri" pitchFamily="34" charset="0"/>
                <a:ea typeface="Calibri" pitchFamily="34" charset="-122"/>
                <a:cs typeface="Calibri" pitchFamily="34" charset="-120"/>
              </a:rPr>
              <a:t>Sahalee, Inglewood, Pine Lake, Timberline, Monohon, and Heaven were all names thrown in the pile.</a:t>
            </a:r>
            <a:endParaRPr lang="en-US" sz="1300" dirty="0"/>
          </a:p>
        </p:txBody>
      </p:sp>
      <p:sp>
        <p:nvSpPr>
          <p:cNvPr id="8" name="Shape 6"/>
          <p:cNvSpPr/>
          <p:nvPr/>
        </p:nvSpPr>
        <p:spPr>
          <a:xfrm>
            <a:off x="7982712" y="1325880"/>
            <a:ext cx="3657600" cy="3383280"/>
          </a:xfrm>
          <a:prstGeom prst="roundRect">
            <a:avLst>
              <a:gd name="adj" fmla="val 1622"/>
            </a:avLst>
          </a:prstGeom>
          <a:solidFill>
            <a:srgbClr val="F3F2ED"/>
          </a:solidFill>
          <a:ln/>
        </p:spPr>
        <p:txBody>
          <a:bodyPr/>
          <a:lstStyle/>
          <a:p>
            <a:endParaRPr lang="en-US"/>
          </a:p>
        </p:txBody>
      </p:sp>
      <p:sp>
        <p:nvSpPr>
          <p:cNvPr id="9" name="Shape 7"/>
          <p:cNvSpPr/>
          <p:nvPr/>
        </p:nvSpPr>
        <p:spPr>
          <a:xfrm>
            <a:off x="8485632" y="1783080"/>
            <a:ext cx="0" cy="2514600"/>
          </a:xfrm>
          <a:prstGeom prst="line">
            <a:avLst/>
          </a:prstGeom>
          <a:noFill/>
          <a:ln w="19050">
            <a:solidFill>
              <a:srgbClr val="566868"/>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566868"/>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1905</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Kirkland incorporates</a:t>
            </a:r>
            <a:endParaRPr lang="en-US" sz="1000" dirty="0"/>
          </a:p>
        </p:txBody>
      </p:sp>
      <p:sp>
        <p:nvSpPr>
          <p:cNvPr id="13" name="Shape 11"/>
          <p:cNvSpPr/>
          <p:nvPr/>
        </p:nvSpPr>
        <p:spPr>
          <a:xfrm>
            <a:off x="8417052" y="2468880"/>
            <a:ext cx="137160" cy="137160"/>
          </a:xfrm>
          <a:prstGeom prst="ellipse">
            <a:avLst/>
          </a:prstGeom>
          <a:solidFill>
            <a:srgbClr val="566868"/>
          </a:solidFill>
          <a:ln w="19050">
            <a:solidFill>
              <a:srgbClr val="F3F2ED"/>
            </a:solidFill>
            <a:prstDash val="solid"/>
          </a:ln>
        </p:spPr>
        <p:txBody>
          <a:bodyPr/>
          <a:lstStyle/>
          <a:p>
            <a:endParaRPr lang="en-US"/>
          </a:p>
        </p:txBody>
      </p:sp>
      <p:sp>
        <p:nvSpPr>
          <p:cNvPr id="14" name="Text 12"/>
          <p:cNvSpPr/>
          <p:nvPr/>
        </p:nvSpPr>
        <p:spPr>
          <a:xfrm>
            <a:off x="8723376" y="235000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1912</a:t>
            </a:r>
            <a:endParaRPr lang="en-US" sz="1200" dirty="0"/>
          </a:p>
        </p:txBody>
      </p:sp>
      <p:sp>
        <p:nvSpPr>
          <p:cNvPr id="15" name="Text 13"/>
          <p:cNvSpPr/>
          <p:nvPr/>
        </p:nvSpPr>
        <p:spPr>
          <a:xfrm>
            <a:off x="8723376" y="259689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Redmond incorporates</a:t>
            </a:r>
            <a:endParaRPr lang="en-US" sz="1000" dirty="0"/>
          </a:p>
        </p:txBody>
      </p:sp>
      <p:sp>
        <p:nvSpPr>
          <p:cNvPr id="16" name="Shape 14"/>
          <p:cNvSpPr/>
          <p:nvPr/>
        </p:nvSpPr>
        <p:spPr>
          <a:xfrm>
            <a:off x="8417052" y="3108960"/>
            <a:ext cx="137160" cy="137160"/>
          </a:xfrm>
          <a:prstGeom prst="ellipse">
            <a:avLst/>
          </a:prstGeom>
          <a:solidFill>
            <a:srgbClr val="566868"/>
          </a:solidFill>
          <a:ln w="19050">
            <a:solidFill>
              <a:srgbClr val="F3F2ED"/>
            </a:solidFill>
            <a:prstDash val="solid"/>
          </a:ln>
        </p:spPr>
        <p:txBody>
          <a:bodyPr/>
          <a:lstStyle/>
          <a:p>
            <a:endParaRPr lang="en-US"/>
          </a:p>
        </p:txBody>
      </p:sp>
      <p:sp>
        <p:nvSpPr>
          <p:cNvPr id="17" name="Text 15"/>
          <p:cNvSpPr/>
          <p:nvPr/>
        </p:nvSpPr>
        <p:spPr>
          <a:xfrm>
            <a:off x="8723376" y="299008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1953</a:t>
            </a:r>
            <a:endParaRPr lang="en-US" sz="1200" dirty="0"/>
          </a:p>
        </p:txBody>
      </p:sp>
      <p:sp>
        <p:nvSpPr>
          <p:cNvPr id="18" name="Text 16"/>
          <p:cNvSpPr/>
          <p:nvPr/>
        </p:nvSpPr>
        <p:spPr>
          <a:xfrm>
            <a:off x="8723376" y="323697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Bellevue incorporates</a:t>
            </a:r>
            <a:endParaRPr lang="en-US" sz="1000" dirty="0"/>
          </a:p>
        </p:txBody>
      </p:sp>
      <p:sp>
        <p:nvSpPr>
          <p:cNvPr id="19" name="Shape 17"/>
          <p:cNvSpPr/>
          <p:nvPr/>
        </p:nvSpPr>
        <p:spPr>
          <a:xfrm>
            <a:off x="8417052" y="3749040"/>
            <a:ext cx="137160" cy="137160"/>
          </a:xfrm>
          <a:prstGeom prst="ellipse">
            <a:avLst/>
          </a:prstGeom>
          <a:solidFill>
            <a:srgbClr val="566868"/>
          </a:solidFill>
          <a:ln w="19050">
            <a:solidFill>
              <a:srgbClr val="F3F2ED"/>
            </a:solidFill>
            <a:prstDash val="solid"/>
          </a:ln>
        </p:spPr>
        <p:txBody>
          <a:bodyPr/>
          <a:lstStyle/>
          <a:p>
            <a:endParaRPr lang="en-US"/>
          </a:p>
        </p:txBody>
      </p:sp>
      <p:sp>
        <p:nvSpPr>
          <p:cNvPr id="20" name="Text 18"/>
          <p:cNvSpPr/>
          <p:nvPr/>
        </p:nvSpPr>
        <p:spPr>
          <a:xfrm>
            <a:off x="8723376" y="363016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1999</a:t>
            </a:r>
            <a:endParaRPr lang="en-US" sz="1200" dirty="0"/>
          </a:p>
        </p:txBody>
      </p:sp>
      <p:sp>
        <p:nvSpPr>
          <p:cNvPr id="21" name="Text 19"/>
          <p:cNvSpPr/>
          <p:nvPr/>
        </p:nvSpPr>
        <p:spPr>
          <a:xfrm>
            <a:off x="8723376" y="387705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Sammamish incorporates</a:t>
            </a:r>
            <a:endParaRPr lang="en-US" sz="1000" dirty="0"/>
          </a:p>
        </p:txBody>
      </p:sp>
      <p:sp>
        <p:nvSpPr>
          <p:cNvPr id="24" name="Shape 22"/>
          <p:cNvSpPr/>
          <p:nvPr/>
        </p:nvSpPr>
        <p:spPr>
          <a:xfrm>
            <a:off x="548640" y="5870448"/>
            <a:ext cx="11091672" cy="566928"/>
          </a:xfrm>
          <a:prstGeom prst="roundRect">
            <a:avLst>
              <a:gd name="adj" fmla="val 9677"/>
            </a:avLst>
          </a:prstGeom>
          <a:solidFill>
            <a:srgbClr val="E4DFD2"/>
          </a:solidFill>
          <a:ln/>
        </p:spPr>
        <p:txBody>
          <a:bodyPr/>
          <a:lstStyle/>
          <a:p>
            <a:endParaRPr lang="en-US"/>
          </a:p>
        </p:txBody>
      </p:sp>
      <p:sp>
        <p:nvSpPr>
          <p:cNvPr id="25" name="Text 23"/>
          <p:cNvSpPr/>
          <p:nvPr/>
        </p:nvSpPr>
        <p:spPr>
          <a:xfrm>
            <a:off x="768096" y="5870448"/>
            <a:ext cx="10652760" cy="566928"/>
          </a:xfrm>
          <a:prstGeom prst="rect">
            <a:avLst/>
          </a:prstGeom>
          <a:noFill/>
          <a:ln/>
        </p:spPr>
        <p:txBody>
          <a:bodyPr wrap="square" rtlCol="0" anchor="ctr"/>
          <a:lstStyle/>
          <a:p>
            <a:pPr marL="0" indent="0">
              <a:buNone/>
            </a:pPr>
            <a:r>
              <a:rPr lang="en-US" sz="1250" b="1" kern="0" spc="100" dirty="0">
                <a:solidFill>
                  <a:srgbClr val="855D5D"/>
                </a:solidFill>
                <a:latin typeface="Calibri" pitchFamily="34" charset="0"/>
                <a:ea typeface="Calibri" pitchFamily="34" charset="-122"/>
                <a:cs typeface="Calibri" pitchFamily="34" charset="-120"/>
              </a:rPr>
              <a:t>ASK  </a:t>
            </a:r>
            <a:r>
              <a:rPr lang="en-US" sz="1250" i="1" dirty="0">
                <a:solidFill>
                  <a:srgbClr val="564E4E"/>
                </a:solidFill>
                <a:latin typeface="Calibri" pitchFamily="34" charset="0"/>
                <a:ea typeface="Calibri" pitchFamily="34" charset="-122"/>
                <a:cs typeface="Calibri" pitchFamily="34" charset="-120"/>
              </a:rPr>
              <a:t>Four cities, four different reasons to incorporate. What was Sammamish's?</a:t>
            </a:r>
            <a:endParaRPr lang="en-US" sz="1250" dirty="0"/>
          </a:p>
        </p:txBody>
      </p:sp>
      <p:sp>
        <p:nvSpPr>
          <p:cNvPr id="27" name="Text 25"/>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30</a:t>
            </a:r>
            <a:endParaRPr lang="en-US" sz="900" dirty="0"/>
          </a:p>
        </p:txBody>
      </p:sp>
      <p:pic>
        <p:nvPicPr>
          <p:cNvPr id="28" name="Picture 27">
            <a:extLst>
              <a:ext uri="{FF2B5EF4-FFF2-40B4-BE49-F238E27FC236}">
                <a16:creationId xmlns:a16="http://schemas.microsoft.com/office/drawing/2014/main" id="{EA70AB66-FACD-085F-9152-96D6CD4D40A8}"/>
              </a:ext>
            </a:extLst>
          </p:cNvPr>
          <p:cNvPicPr>
            <a:picLocks noChangeAspect="1"/>
          </p:cNvPicPr>
          <p:nvPr/>
        </p:nvPicPr>
        <p:blipFill>
          <a:blip r:embed="rId3"/>
          <a:stretch>
            <a:fillRect/>
          </a:stretch>
        </p:blipFill>
        <p:spPr>
          <a:xfrm>
            <a:off x="768096" y="3630168"/>
            <a:ext cx="2646694" cy="1976198"/>
          </a:xfrm>
          <a:prstGeom prst="rect">
            <a:avLst/>
          </a:prstGeom>
        </p:spPr>
      </p:pic>
      <p:pic>
        <p:nvPicPr>
          <p:cNvPr id="29" name="Picture 28" descr="Big Rock Park North in Sammamish">
            <a:extLst>
              <a:ext uri="{FF2B5EF4-FFF2-40B4-BE49-F238E27FC236}">
                <a16:creationId xmlns:a16="http://schemas.microsoft.com/office/drawing/2014/main" id="{AA952E15-5FCD-7A18-6584-43F36DD285A6}"/>
              </a:ext>
            </a:extLst>
          </p:cNvPr>
          <p:cNvPicPr>
            <a:picLocks noChangeAspect="1"/>
          </p:cNvPicPr>
          <p:nvPr/>
        </p:nvPicPr>
        <p:blipFill>
          <a:blip r:embed="rId4"/>
          <a:stretch>
            <a:fillRect/>
          </a:stretch>
        </p:blipFill>
        <p:spPr>
          <a:xfrm>
            <a:off x="4313911" y="3630168"/>
            <a:ext cx="2656180" cy="1976198"/>
          </a:xfrm>
          <a:prstGeom prst="rect">
            <a:avLst/>
          </a:prstGeom>
        </p:spPr>
      </p:pic>
      <p:sp>
        <p:nvSpPr>
          <p:cNvPr id="30"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1"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4" name="TextBox 3"/>
          <p:cNvSpPr txBox="1"/>
          <p:nvPr/>
        </p:nvSpPr>
        <p:spPr>
          <a:xfrm>
            <a:off x="548640" y="282791"/>
            <a:ext cx="9509760" cy="769441"/>
          </a:xfrm>
          <a:prstGeom prst="rect">
            <a:avLst/>
          </a:prstGeom>
          <a:noFill/>
        </p:spPr>
        <p:txBody>
          <a:bodyPr wrap="square" lIns="0" tIns="0" rIns="0" bIns="0" anchor="ctr">
            <a:spAutoFit/>
          </a:bodyPr>
          <a:lstStyle/>
          <a:p>
            <a:pPr algn="l">
              <a:lnSpc>
                <a:spcPct val="100000"/>
              </a:lnSpc>
            </a:pPr>
            <a:r>
              <a:rPr lang="en-US" sz="2500" b="1" i="0" dirty="0">
                <a:solidFill>
                  <a:srgbClr val="FFFFFF"/>
                </a:solidFill>
                <a:latin typeface="Cambria"/>
              </a:rPr>
              <a:t>Infrastructure Development </a:t>
            </a:r>
          </a:p>
          <a:p>
            <a:pPr algn="l">
              <a:lnSpc>
                <a:spcPct val="100000"/>
              </a:lnSpc>
            </a:pPr>
            <a:r>
              <a:rPr lang="en-US" sz="2500" b="1" dirty="0">
                <a:solidFill>
                  <a:srgbClr val="FFFFFF"/>
                </a:solidFill>
                <a:latin typeface="Cambria"/>
              </a:rPr>
              <a:t>Case Study: </a:t>
            </a:r>
            <a:r>
              <a:rPr lang="en-US" sz="2500" b="1" i="0" dirty="0">
                <a:solidFill>
                  <a:srgbClr val="FFFFFF"/>
                </a:solidFill>
                <a:latin typeface="Cambria"/>
              </a:rPr>
              <a:t>Redmond</a:t>
            </a:r>
            <a:endParaRPr sz="2500" b="1" i="0" dirty="0">
              <a:solidFill>
                <a:srgbClr val="FFFFFF"/>
              </a:solidFill>
              <a:latin typeface="Cambria"/>
            </a:endParaRPr>
          </a:p>
        </p:txBody>
      </p:sp>
      <p:pic>
        <p:nvPicPr>
          <p:cNvPr id="7" name="Picture 6" descr="image.jpg"/>
          <p:cNvPicPr>
            <a:picLocks noChangeAspect="1"/>
          </p:cNvPicPr>
          <p:nvPr/>
        </p:nvPicPr>
        <p:blipFill>
          <a:blip r:embed="rId3"/>
          <a:srcRect t="28857" b="28857"/>
          <a:stretch>
            <a:fillRect/>
          </a:stretch>
        </p:blipFill>
        <p:spPr>
          <a:xfrm>
            <a:off x="548640" y="1325880"/>
            <a:ext cx="2395728" cy="1572768"/>
          </a:xfrm>
          <a:prstGeom prst="rect">
            <a:avLst/>
          </a:prstGeom>
        </p:spPr>
      </p:pic>
      <p:sp>
        <p:nvSpPr>
          <p:cNvPr id="8" name="TextBox 7"/>
          <p:cNvSpPr txBox="1"/>
          <p:nvPr/>
        </p:nvSpPr>
        <p:spPr>
          <a:xfrm>
            <a:off x="548640" y="2944368"/>
            <a:ext cx="2395728" cy="131831"/>
          </a:xfrm>
          <a:prstGeom prst="rect">
            <a:avLst/>
          </a:prstGeom>
          <a:noFill/>
        </p:spPr>
        <p:txBody>
          <a:bodyPr wrap="square" lIns="0" tIns="0" rIns="0" bIns="0" anchor="t">
            <a:spAutoFit/>
          </a:bodyPr>
          <a:lstStyle/>
          <a:p>
            <a:pPr algn="l">
              <a:lnSpc>
                <a:spcPct val="105000"/>
              </a:lnSpc>
            </a:pPr>
            <a:r>
              <a:rPr sz="850" b="1" i="0" dirty="0">
                <a:solidFill>
                  <a:srgbClr val="6E6260"/>
                </a:solidFill>
                <a:latin typeface="Calibri"/>
              </a:rPr>
              <a:t>THEN  ·  </a:t>
            </a:r>
            <a:r>
              <a:rPr lang="en-US" sz="850" b="1" dirty="0">
                <a:solidFill>
                  <a:srgbClr val="6E6260"/>
                </a:solidFill>
                <a:latin typeface="Calibri"/>
              </a:rPr>
              <a:t>Bill Brown’s City Hall</a:t>
            </a:r>
            <a:endParaRPr sz="850" b="1" i="0" dirty="0">
              <a:solidFill>
                <a:srgbClr val="6E6260"/>
              </a:solidFill>
              <a:latin typeface="Calibri"/>
            </a:endParaRPr>
          </a:p>
        </p:txBody>
      </p:sp>
      <p:pic>
        <p:nvPicPr>
          <p:cNvPr id="9" name="Picture 8" descr="image.jpg"/>
          <p:cNvPicPr>
            <a:picLocks noChangeAspect="1"/>
          </p:cNvPicPr>
          <p:nvPr/>
        </p:nvPicPr>
        <p:blipFill>
          <a:blip r:embed="rId4"/>
          <a:srcRect l="7516" r="7516"/>
          <a:stretch>
            <a:fillRect/>
          </a:stretch>
        </p:blipFill>
        <p:spPr>
          <a:xfrm>
            <a:off x="3127248" y="1325880"/>
            <a:ext cx="2395728" cy="1572768"/>
          </a:xfrm>
          <a:prstGeom prst="rect">
            <a:avLst/>
          </a:prstGeom>
        </p:spPr>
      </p:pic>
      <p:sp>
        <p:nvSpPr>
          <p:cNvPr id="10" name="TextBox 9"/>
          <p:cNvSpPr txBox="1"/>
          <p:nvPr/>
        </p:nvSpPr>
        <p:spPr>
          <a:xfrm>
            <a:off x="3127248" y="2944368"/>
            <a:ext cx="2395728" cy="384048"/>
          </a:xfrm>
          <a:prstGeom prst="rect">
            <a:avLst/>
          </a:prstGeom>
          <a:noFill/>
        </p:spPr>
        <p:txBody>
          <a:bodyPr wrap="square" lIns="0" tIns="0" rIns="0" bIns="0" anchor="t">
            <a:spAutoFit/>
          </a:bodyPr>
          <a:lstStyle/>
          <a:p>
            <a:pPr algn="l">
              <a:lnSpc>
                <a:spcPct val="105000"/>
              </a:lnSpc>
            </a:pPr>
            <a:r>
              <a:rPr sz="850" b="1" i="0" dirty="0">
                <a:solidFill>
                  <a:srgbClr val="6E6260"/>
                </a:solidFill>
                <a:latin typeface="Calibri"/>
              </a:rPr>
              <a:t>THEN  ·  the Redmond townsite from the air</a:t>
            </a:r>
          </a:p>
        </p:txBody>
      </p:sp>
      <p:pic>
        <p:nvPicPr>
          <p:cNvPr id="11" name="Picture 10" descr="image.jpg"/>
          <p:cNvPicPr>
            <a:picLocks noChangeAspect="1"/>
          </p:cNvPicPr>
          <p:nvPr/>
        </p:nvPicPr>
        <p:blipFill>
          <a:blip r:embed="rId5"/>
          <a:srcRect l="18232" r="18232"/>
          <a:stretch>
            <a:fillRect/>
          </a:stretch>
        </p:blipFill>
        <p:spPr>
          <a:xfrm>
            <a:off x="548640" y="3447287"/>
            <a:ext cx="2395728" cy="1572768"/>
          </a:xfrm>
          <a:prstGeom prst="rect">
            <a:avLst/>
          </a:prstGeom>
        </p:spPr>
      </p:pic>
      <p:sp>
        <p:nvSpPr>
          <p:cNvPr id="12" name="TextBox 11"/>
          <p:cNvSpPr txBox="1"/>
          <p:nvPr/>
        </p:nvSpPr>
        <p:spPr>
          <a:xfrm>
            <a:off x="548640" y="5065775"/>
            <a:ext cx="2395728" cy="131831"/>
          </a:xfrm>
          <a:prstGeom prst="rect">
            <a:avLst/>
          </a:prstGeom>
          <a:noFill/>
        </p:spPr>
        <p:txBody>
          <a:bodyPr wrap="square" lIns="0" tIns="0" rIns="0" bIns="0" anchor="t">
            <a:spAutoFit/>
          </a:bodyPr>
          <a:lstStyle/>
          <a:p>
            <a:pPr algn="l">
              <a:lnSpc>
                <a:spcPct val="105000"/>
              </a:lnSpc>
            </a:pPr>
            <a:r>
              <a:rPr sz="850" b="1" i="0" dirty="0">
                <a:solidFill>
                  <a:srgbClr val="6E6260"/>
                </a:solidFill>
                <a:latin typeface="Calibri"/>
              </a:rPr>
              <a:t>NOW  ·</a:t>
            </a:r>
            <a:r>
              <a:rPr lang="en-US" sz="850" b="1" i="0" dirty="0">
                <a:solidFill>
                  <a:srgbClr val="6E6260"/>
                </a:solidFill>
                <a:latin typeface="Calibri"/>
              </a:rPr>
              <a:t> City Hall</a:t>
            </a:r>
            <a:endParaRPr sz="850" b="1" i="0" dirty="0">
              <a:solidFill>
                <a:srgbClr val="6E6260"/>
              </a:solidFill>
              <a:latin typeface="Calibri"/>
            </a:endParaRPr>
          </a:p>
        </p:txBody>
      </p:sp>
      <p:pic>
        <p:nvPicPr>
          <p:cNvPr id="13" name="Picture 12" descr="image.jpg"/>
          <p:cNvPicPr>
            <a:picLocks noChangeAspect="1"/>
          </p:cNvPicPr>
          <p:nvPr/>
        </p:nvPicPr>
        <p:blipFill>
          <a:blip r:embed="rId6"/>
          <a:srcRect l="7198" r="7198"/>
          <a:stretch>
            <a:fillRect/>
          </a:stretch>
        </p:blipFill>
        <p:spPr>
          <a:xfrm>
            <a:off x="3127248" y="3447287"/>
            <a:ext cx="2395728" cy="1572768"/>
          </a:xfrm>
          <a:prstGeom prst="rect">
            <a:avLst/>
          </a:prstGeom>
        </p:spPr>
      </p:pic>
      <p:sp>
        <p:nvSpPr>
          <p:cNvPr id="14" name="TextBox 13"/>
          <p:cNvSpPr txBox="1"/>
          <p:nvPr/>
        </p:nvSpPr>
        <p:spPr>
          <a:xfrm>
            <a:off x="3127248" y="5065775"/>
            <a:ext cx="2395728" cy="384048"/>
          </a:xfrm>
          <a:prstGeom prst="rect">
            <a:avLst/>
          </a:prstGeom>
          <a:noFill/>
        </p:spPr>
        <p:txBody>
          <a:bodyPr wrap="square" lIns="0" tIns="0" rIns="0" bIns="0" anchor="t">
            <a:spAutoFit/>
          </a:bodyPr>
          <a:lstStyle/>
          <a:p>
            <a:pPr algn="l">
              <a:lnSpc>
                <a:spcPct val="105000"/>
              </a:lnSpc>
            </a:pPr>
            <a:r>
              <a:rPr sz="850" b="1" i="0">
                <a:solidFill>
                  <a:srgbClr val="6E6260"/>
                </a:solidFill>
                <a:latin typeface="Calibri"/>
              </a:rPr>
              <a:t>NOW  ·  downtown Redmond today</a:t>
            </a:r>
          </a:p>
        </p:txBody>
      </p:sp>
      <p:sp>
        <p:nvSpPr>
          <p:cNvPr id="15" name="TextBox 14"/>
          <p:cNvSpPr txBox="1"/>
          <p:nvPr/>
        </p:nvSpPr>
        <p:spPr>
          <a:xfrm>
            <a:off x="5843016" y="1325880"/>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WATER, 1912</a:t>
            </a:r>
          </a:p>
        </p:txBody>
      </p:sp>
      <p:sp>
        <p:nvSpPr>
          <p:cNvPr id="16" name="TextBox 15"/>
          <p:cNvSpPr txBox="1"/>
          <p:nvPr/>
        </p:nvSpPr>
        <p:spPr>
          <a:xfrm>
            <a:off x="5843016" y="1600200"/>
            <a:ext cx="5800313" cy="619529"/>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Redmond incorporated partly so it could borrow money. After several bad fires, a bucket brigade was not enough</a:t>
            </a:r>
            <a:r>
              <a:rPr lang="en-US" sz="1200" b="0" i="0" dirty="0">
                <a:solidFill>
                  <a:srgbClr val="564E4E"/>
                </a:solidFill>
                <a:latin typeface="Calibri"/>
              </a:rPr>
              <a:t>. T</a:t>
            </a:r>
            <a:r>
              <a:rPr sz="1200" b="0" i="0" dirty="0">
                <a:solidFill>
                  <a:srgbClr val="564E4E"/>
                </a:solidFill>
                <a:latin typeface="Calibri"/>
              </a:rPr>
              <a:t>he town needed a bonded water system, </a:t>
            </a:r>
            <a:r>
              <a:rPr lang="en-US" sz="1200" b="0" i="0" dirty="0">
                <a:solidFill>
                  <a:srgbClr val="564E4E"/>
                </a:solidFill>
                <a:latin typeface="Calibri"/>
              </a:rPr>
              <a:t>something only cities could afford</a:t>
            </a:r>
            <a:r>
              <a:rPr sz="1200" b="0" i="0" dirty="0">
                <a:solidFill>
                  <a:srgbClr val="564E4E"/>
                </a:solidFill>
                <a:latin typeface="Calibri"/>
              </a:rPr>
              <a:t>.</a:t>
            </a:r>
          </a:p>
        </p:txBody>
      </p:sp>
      <p:sp>
        <p:nvSpPr>
          <p:cNvPr id="17" name="TextBox 16"/>
          <p:cNvSpPr txBox="1"/>
          <p:nvPr/>
        </p:nvSpPr>
        <p:spPr>
          <a:xfrm>
            <a:off x="5843016" y="2478024"/>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ROADS AND A BRIDGE</a:t>
            </a:r>
          </a:p>
        </p:txBody>
      </p:sp>
      <p:sp>
        <p:nvSpPr>
          <p:cNvPr id="18" name="TextBox 17"/>
          <p:cNvSpPr txBox="1"/>
          <p:nvPr/>
        </p:nvSpPr>
        <p:spPr>
          <a:xfrm>
            <a:off x="5843016" y="2752344"/>
            <a:ext cx="5800313" cy="409023"/>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Trails became graded roads, and a bridge crossed the Sammamish River. Until then the river split the town in two and the railroad was the only reliable way out.</a:t>
            </a:r>
          </a:p>
        </p:txBody>
      </p:sp>
      <p:sp>
        <p:nvSpPr>
          <p:cNvPr id="19" name="TextBox 18"/>
          <p:cNvSpPr txBox="1"/>
          <p:nvPr/>
        </p:nvSpPr>
        <p:spPr>
          <a:xfrm>
            <a:off x="5843016" y="3630168"/>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STATE ROUTE 520, 1981</a:t>
            </a:r>
          </a:p>
        </p:txBody>
      </p:sp>
      <p:sp>
        <p:nvSpPr>
          <p:cNvPr id="20" name="TextBox 19"/>
          <p:cNvSpPr txBox="1"/>
          <p:nvPr/>
        </p:nvSpPr>
        <p:spPr>
          <a:xfrm>
            <a:off x="5843016" y="3904487"/>
            <a:ext cx="5800313" cy="198516"/>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The highway was extended into Redmond.</a:t>
            </a:r>
            <a:r>
              <a:rPr lang="en-US" sz="1200" dirty="0">
                <a:solidFill>
                  <a:srgbClr val="564E4E"/>
                </a:solidFill>
                <a:latin typeface="Calibri"/>
              </a:rPr>
              <a:t> The city is now more accessible than ever</a:t>
            </a:r>
            <a:endParaRPr sz="1200" b="0" i="0" dirty="0">
              <a:solidFill>
                <a:srgbClr val="564E4E"/>
              </a:solidFill>
              <a:latin typeface="Calibri"/>
            </a:endParaRPr>
          </a:p>
        </p:txBody>
      </p:sp>
      <p:sp>
        <p:nvSpPr>
          <p:cNvPr id="21" name="TextBox 20"/>
          <p:cNvSpPr txBox="1"/>
          <p:nvPr/>
        </p:nvSpPr>
        <p:spPr>
          <a:xfrm>
            <a:off x="5843016" y="4782312"/>
            <a:ext cx="5800313" cy="215444"/>
          </a:xfrm>
          <a:prstGeom prst="rect">
            <a:avLst/>
          </a:prstGeom>
          <a:noFill/>
        </p:spPr>
        <p:txBody>
          <a:bodyPr wrap="square" lIns="0" tIns="0" rIns="0" bIns="0" anchor="t">
            <a:spAutoFit/>
          </a:bodyPr>
          <a:lstStyle/>
          <a:p>
            <a:pPr algn="l">
              <a:lnSpc>
                <a:spcPct val="100000"/>
              </a:lnSpc>
            </a:pPr>
            <a:r>
              <a:rPr sz="1400" b="1" i="0" spc="60" dirty="0">
                <a:solidFill>
                  <a:srgbClr val="566868"/>
                </a:solidFill>
                <a:latin typeface="Calibri"/>
              </a:rPr>
              <a:t>REDMOND TOWN CENTER, 1997</a:t>
            </a:r>
          </a:p>
        </p:txBody>
      </p:sp>
      <p:sp>
        <p:nvSpPr>
          <p:cNvPr id="22" name="TextBox 21"/>
          <p:cNvSpPr txBox="1"/>
          <p:nvPr/>
        </p:nvSpPr>
        <p:spPr>
          <a:xfrm>
            <a:off x="5843016" y="5056631"/>
            <a:ext cx="5800313" cy="409023"/>
          </a:xfrm>
          <a:prstGeom prst="rect">
            <a:avLst/>
          </a:prstGeom>
          <a:noFill/>
        </p:spPr>
        <p:txBody>
          <a:bodyPr wrap="square" lIns="0" tIns="0" rIns="0" bIns="0" anchor="t">
            <a:spAutoFit/>
          </a:bodyPr>
          <a:lstStyle/>
          <a:p>
            <a:pPr algn="l">
              <a:lnSpc>
                <a:spcPct val="114000"/>
              </a:lnSpc>
            </a:pPr>
            <a:r>
              <a:rPr sz="1200" b="0" i="0" dirty="0">
                <a:solidFill>
                  <a:srgbClr val="564E4E"/>
                </a:solidFill>
                <a:latin typeface="Calibri"/>
              </a:rPr>
              <a:t>A shopping and office district was built on land the McRedmond family once farmed. Downtown Redmond moved</a:t>
            </a:r>
            <a:r>
              <a:rPr lang="en-US" sz="1200" dirty="0">
                <a:solidFill>
                  <a:srgbClr val="564E4E"/>
                </a:solidFill>
                <a:latin typeface="Calibri"/>
              </a:rPr>
              <a:t> </a:t>
            </a:r>
            <a:r>
              <a:rPr sz="1200" b="0" i="0" dirty="0">
                <a:solidFill>
                  <a:srgbClr val="564E4E"/>
                </a:solidFill>
                <a:latin typeface="Calibri"/>
              </a:rPr>
              <a:t>and then filled in with apartments.</a:t>
            </a:r>
          </a:p>
        </p:txBody>
      </p:sp>
      <p:sp>
        <p:nvSpPr>
          <p:cNvPr id="23" name="Rounded Rectangle 22"/>
          <p:cNvSpPr/>
          <p:nvPr/>
        </p:nvSpPr>
        <p:spPr>
          <a:xfrm>
            <a:off x="548640" y="5870448"/>
            <a:ext cx="11094689" cy="566928"/>
          </a:xfrm>
          <a:prstGeom prst="roundRect">
            <a:avLst>
              <a:gd name="adj" fmla="val 6000"/>
            </a:avLst>
          </a:prstGeom>
          <a:solidFill>
            <a:srgbClr val="E4DF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4" name="TextBox 23"/>
          <p:cNvSpPr txBox="1"/>
          <p:nvPr/>
        </p:nvSpPr>
        <p:spPr>
          <a:xfrm>
            <a:off x="768095" y="6057732"/>
            <a:ext cx="10655777" cy="192360"/>
          </a:xfrm>
          <a:prstGeom prst="rect">
            <a:avLst/>
          </a:prstGeom>
          <a:noFill/>
        </p:spPr>
        <p:txBody>
          <a:bodyPr wrap="square" lIns="0" tIns="0" rIns="0" bIns="0" anchor="ctr">
            <a:spAutoFit/>
          </a:bodyPr>
          <a:lstStyle/>
          <a:p>
            <a:pPr algn="l">
              <a:lnSpc>
                <a:spcPct val="100000"/>
              </a:lnSpc>
            </a:pPr>
            <a:r>
              <a:rPr sz="1250" b="1" i="0" spc="100" dirty="0">
                <a:solidFill>
                  <a:srgbClr val="855D5D"/>
                </a:solidFill>
                <a:latin typeface="Calibri"/>
              </a:rPr>
              <a:t>DISCUSS  </a:t>
            </a:r>
            <a:r>
              <a:rPr lang="en-US" sz="1250" b="0" i="1" dirty="0">
                <a:solidFill>
                  <a:srgbClr val="564E4E"/>
                </a:solidFill>
                <a:latin typeface="Calibri"/>
              </a:rPr>
              <a:t>What feature of your city would you miss most if it disappeared today?</a:t>
            </a:r>
            <a:endParaRPr sz="1250" b="0" i="1" dirty="0">
              <a:solidFill>
                <a:srgbClr val="564E4E"/>
              </a:solidFill>
              <a:latin typeface="Calibri"/>
            </a:endParaRPr>
          </a:p>
        </p:txBody>
      </p:sp>
      <p:sp>
        <p:nvSpPr>
          <p:cNvPr id="25" name="TextBox 24"/>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31</a:t>
            </a:r>
          </a:p>
        </p:txBody>
      </p:sp>
      <p:sp>
        <p:nvSpPr>
          <p:cNvPr id="26"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7"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extLst>
      <p:ext uri="{BB962C8B-B14F-4D97-AF65-F5344CB8AC3E}">
        <p14:creationId xmlns:p14="http://schemas.microsoft.com/office/powerpoint/2010/main" val="2071758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8">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9144"/>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Infrastructure Developments: Transportation</a:t>
            </a:r>
            <a:endParaRPr lang="en-US" sz="2500" dirty="0"/>
          </a:p>
        </p:txBody>
      </p:sp>
      <p:sp>
        <p:nvSpPr>
          <p:cNvPr id="7" name="Text 5"/>
          <p:cNvSpPr/>
          <p:nvPr/>
        </p:nvSpPr>
        <p:spPr>
          <a:xfrm>
            <a:off x="548640" y="1325880"/>
            <a:ext cx="7159752" cy="2926080"/>
          </a:xfrm>
          <a:prstGeom prst="rect">
            <a:avLst/>
          </a:prstGeom>
          <a:noFill/>
          <a:ln/>
        </p:spPr>
        <p:txBody>
          <a:bodyPr wrap="square" rtlCol="0" anchor="t"/>
          <a:lstStyle/>
          <a:p>
            <a:pPr marL="285750" indent="-285750">
              <a:lnSpc>
                <a:spcPct val="116000"/>
              </a:lnSpc>
              <a:buFontTx/>
              <a:buChar char="-"/>
            </a:pPr>
            <a:r>
              <a:rPr lang="en-US" sz="1350" b="1" dirty="0">
                <a:solidFill>
                  <a:srgbClr val="566868"/>
                </a:solidFill>
                <a:latin typeface="Calibri" pitchFamily="34" charset="0"/>
                <a:ea typeface="Calibri" pitchFamily="34" charset="-122"/>
                <a:cs typeface="Calibri" pitchFamily="34" charset="-120"/>
              </a:rPr>
              <a:t>There have been many recent developments in transportation in the area</a:t>
            </a:r>
          </a:p>
          <a:p>
            <a:pPr marL="285750" indent="-285750">
              <a:lnSpc>
                <a:spcPct val="116000"/>
              </a:lnSpc>
              <a:buFontTx/>
              <a:buChar char="-"/>
            </a:pPr>
            <a:r>
              <a:rPr lang="en-US" sz="1350" b="1" dirty="0">
                <a:solidFill>
                  <a:srgbClr val="566868"/>
                </a:solidFill>
                <a:latin typeface="Calibri" pitchFamily="34" charset="0"/>
                <a:ea typeface="Calibri" pitchFamily="34" charset="-122"/>
                <a:cs typeface="Calibri" pitchFamily="34" charset="-120"/>
              </a:rPr>
              <a:t>Light rail reached Overlake in April 2024, </a:t>
            </a:r>
            <a:r>
              <a:rPr lang="en-US" sz="1350" dirty="0">
                <a:solidFill>
                  <a:srgbClr val="564E4E"/>
                </a:solidFill>
                <a:latin typeface="Calibri" pitchFamily="34" charset="0"/>
                <a:ea typeface="Calibri" pitchFamily="34" charset="-122"/>
                <a:cs typeface="Calibri" pitchFamily="34" charset="-120"/>
              </a:rPr>
              <a:t>downtown Redmond in May 2025, and crossed the lake to Seattle in March 2026.</a:t>
            </a:r>
            <a:endParaRPr lang="en-US" sz="1350" dirty="0"/>
          </a:p>
          <a:p>
            <a:pPr marL="285750" indent="-285750">
              <a:lnSpc>
                <a:spcPct val="116000"/>
              </a:lnSpc>
              <a:buFontTx/>
              <a:buChar char="-"/>
            </a:pPr>
            <a:r>
              <a:rPr lang="en-US" sz="1350" b="1" dirty="0">
                <a:solidFill>
                  <a:srgbClr val="566868"/>
                </a:solidFill>
                <a:latin typeface="Calibri" pitchFamily="34" charset="0"/>
                <a:ea typeface="Calibri" pitchFamily="34" charset="-122"/>
                <a:cs typeface="Calibri" pitchFamily="34" charset="-120"/>
              </a:rPr>
              <a:t>The Kirkland station where families were forced onto a train in 1942 </a:t>
            </a:r>
            <a:r>
              <a:rPr lang="en-US" sz="1350" dirty="0">
                <a:solidFill>
                  <a:srgbClr val="564E4E"/>
                </a:solidFill>
                <a:latin typeface="Calibri" pitchFamily="34" charset="0"/>
                <a:ea typeface="Calibri" pitchFamily="34" charset="-122"/>
                <a:cs typeface="Calibri" pitchFamily="34" charset="-120"/>
              </a:rPr>
              <a:t>is part of that same rail corridor.</a:t>
            </a:r>
            <a:endParaRPr lang="en-US" sz="1350" dirty="0"/>
          </a:p>
        </p:txBody>
      </p:sp>
      <p:sp>
        <p:nvSpPr>
          <p:cNvPr id="8" name="Shape 6"/>
          <p:cNvSpPr/>
          <p:nvPr/>
        </p:nvSpPr>
        <p:spPr>
          <a:xfrm>
            <a:off x="7982712" y="1325880"/>
            <a:ext cx="3657600" cy="4297680"/>
          </a:xfrm>
          <a:prstGeom prst="roundRect">
            <a:avLst>
              <a:gd name="adj" fmla="val 1500"/>
            </a:avLst>
          </a:prstGeom>
          <a:solidFill>
            <a:srgbClr val="F3F2ED"/>
          </a:solidFill>
          <a:ln/>
        </p:spPr>
        <p:txBody>
          <a:bodyPr/>
          <a:lstStyle/>
          <a:p>
            <a:endParaRPr lang="en-US"/>
          </a:p>
        </p:txBody>
      </p:sp>
      <p:sp>
        <p:nvSpPr>
          <p:cNvPr id="9" name="Shape 7"/>
          <p:cNvSpPr/>
          <p:nvPr/>
        </p:nvSpPr>
        <p:spPr>
          <a:xfrm>
            <a:off x="8485632" y="1783080"/>
            <a:ext cx="0" cy="3429000"/>
          </a:xfrm>
          <a:prstGeom prst="line">
            <a:avLst/>
          </a:prstGeom>
          <a:noFill/>
          <a:ln w="19050">
            <a:solidFill>
              <a:srgbClr val="566868"/>
            </a:solidFill>
            <a:prstDash val="solid"/>
          </a:ln>
        </p:spPr>
        <p:txBody>
          <a:bodyPr/>
          <a:lstStyle/>
          <a:p>
            <a:endParaRPr lang="en-US"/>
          </a:p>
        </p:txBody>
      </p:sp>
      <p:sp>
        <p:nvSpPr>
          <p:cNvPr id="10" name="Shape 8"/>
          <p:cNvSpPr/>
          <p:nvPr/>
        </p:nvSpPr>
        <p:spPr>
          <a:xfrm>
            <a:off x="8417052" y="1828800"/>
            <a:ext cx="137160" cy="137160"/>
          </a:xfrm>
          <a:prstGeom prst="ellipse">
            <a:avLst/>
          </a:prstGeom>
          <a:solidFill>
            <a:srgbClr val="566868"/>
          </a:solidFill>
          <a:ln w="19050">
            <a:solidFill>
              <a:srgbClr val="F3F2ED"/>
            </a:solidFill>
            <a:prstDash val="solid"/>
          </a:ln>
        </p:spPr>
        <p:txBody>
          <a:bodyPr/>
          <a:lstStyle/>
          <a:p>
            <a:endParaRPr lang="en-US"/>
          </a:p>
        </p:txBody>
      </p:sp>
      <p:sp>
        <p:nvSpPr>
          <p:cNvPr id="11" name="Text 9"/>
          <p:cNvSpPr/>
          <p:nvPr/>
        </p:nvSpPr>
        <p:spPr>
          <a:xfrm>
            <a:off x="8723376" y="1709928"/>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1880s</a:t>
            </a:r>
            <a:endParaRPr lang="en-US" sz="1200" dirty="0"/>
          </a:p>
        </p:txBody>
      </p:sp>
      <p:sp>
        <p:nvSpPr>
          <p:cNvPr id="12" name="Text 10"/>
          <p:cNvSpPr/>
          <p:nvPr/>
        </p:nvSpPr>
        <p:spPr>
          <a:xfrm>
            <a:off x="8723376" y="1956816"/>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Railway makes timber sellable</a:t>
            </a:r>
            <a:endParaRPr lang="en-US" sz="1000" dirty="0"/>
          </a:p>
        </p:txBody>
      </p:sp>
      <p:sp>
        <p:nvSpPr>
          <p:cNvPr id="13" name="Shape 11"/>
          <p:cNvSpPr/>
          <p:nvPr/>
        </p:nvSpPr>
        <p:spPr>
          <a:xfrm>
            <a:off x="8417052" y="2523744"/>
            <a:ext cx="137160" cy="137160"/>
          </a:xfrm>
          <a:prstGeom prst="ellipse">
            <a:avLst/>
          </a:prstGeom>
          <a:solidFill>
            <a:srgbClr val="566868"/>
          </a:solidFill>
          <a:ln w="19050">
            <a:solidFill>
              <a:srgbClr val="F3F2ED"/>
            </a:solidFill>
            <a:prstDash val="solid"/>
          </a:ln>
        </p:spPr>
        <p:txBody>
          <a:bodyPr/>
          <a:lstStyle/>
          <a:p>
            <a:endParaRPr lang="en-US"/>
          </a:p>
        </p:txBody>
      </p:sp>
      <p:sp>
        <p:nvSpPr>
          <p:cNvPr id="14" name="Text 12"/>
          <p:cNvSpPr/>
          <p:nvPr/>
        </p:nvSpPr>
        <p:spPr>
          <a:xfrm>
            <a:off x="8723376" y="2404872"/>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 &amp; 1963</a:t>
            </a:r>
            <a:endParaRPr lang="en-US" sz="1200" dirty="0"/>
          </a:p>
        </p:txBody>
      </p:sp>
      <p:sp>
        <p:nvSpPr>
          <p:cNvPr id="15" name="Text 13"/>
          <p:cNvSpPr/>
          <p:nvPr/>
        </p:nvSpPr>
        <p:spPr>
          <a:xfrm>
            <a:off x="8723376" y="2651760"/>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Floating bridges</a:t>
            </a:r>
            <a:endParaRPr lang="en-US" sz="1000" dirty="0"/>
          </a:p>
        </p:txBody>
      </p:sp>
      <p:sp>
        <p:nvSpPr>
          <p:cNvPr id="16" name="Shape 14"/>
          <p:cNvSpPr/>
          <p:nvPr/>
        </p:nvSpPr>
        <p:spPr>
          <a:xfrm>
            <a:off x="8417052" y="3218688"/>
            <a:ext cx="137160" cy="137160"/>
          </a:xfrm>
          <a:prstGeom prst="ellipse">
            <a:avLst/>
          </a:prstGeom>
          <a:solidFill>
            <a:srgbClr val="566868"/>
          </a:solidFill>
          <a:ln w="19050">
            <a:solidFill>
              <a:srgbClr val="F3F2ED"/>
            </a:solidFill>
            <a:prstDash val="solid"/>
          </a:ln>
        </p:spPr>
        <p:txBody>
          <a:bodyPr/>
          <a:lstStyle/>
          <a:p>
            <a:endParaRPr lang="en-US"/>
          </a:p>
        </p:txBody>
      </p:sp>
      <p:sp>
        <p:nvSpPr>
          <p:cNvPr id="17" name="Text 15"/>
          <p:cNvSpPr/>
          <p:nvPr/>
        </p:nvSpPr>
        <p:spPr>
          <a:xfrm>
            <a:off x="8723376" y="3099816"/>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2024</a:t>
            </a:r>
            <a:endParaRPr lang="en-US" sz="1200" dirty="0"/>
          </a:p>
        </p:txBody>
      </p:sp>
      <p:sp>
        <p:nvSpPr>
          <p:cNvPr id="18" name="Text 16"/>
          <p:cNvSpPr/>
          <p:nvPr/>
        </p:nvSpPr>
        <p:spPr>
          <a:xfrm>
            <a:off x="8723376" y="3346704"/>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Light rail reaches Overlake</a:t>
            </a:r>
            <a:endParaRPr lang="en-US" sz="1000" dirty="0"/>
          </a:p>
        </p:txBody>
      </p:sp>
      <p:sp>
        <p:nvSpPr>
          <p:cNvPr id="19" name="Shape 17"/>
          <p:cNvSpPr/>
          <p:nvPr/>
        </p:nvSpPr>
        <p:spPr>
          <a:xfrm>
            <a:off x="8417052" y="3913632"/>
            <a:ext cx="137160" cy="137160"/>
          </a:xfrm>
          <a:prstGeom prst="ellipse">
            <a:avLst/>
          </a:prstGeom>
          <a:solidFill>
            <a:srgbClr val="566868"/>
          </a:solidFill>
          <a:ln w="19050">
            <a:solidFill>
              <a:srgbClr val="F3F2ED"/>
            </a:solidFill>
            <a:prstDash val="solid"/>
          </a:ln>
        </p:spPr>
        <p:txBody>
          <a:bodyPr/>
          <a:lstStyle/>
          <a:p>
            <a:endParaRPr lang="en-US"/>
          </a:p>
        </p:txBody>
      </p:sp>
      <p:sp>
        <p:nvSpPr>
          <p:cNvPr id="20" name="Text 18"/>
          <p:cNvSpPr/>
          <p:nvPr/>
        </p:nvSpPr>
        <p:spPr>
          <a:xfrm>
            <a:off x="8723376" y="3794760"/>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2025</a:t>
            </a:r>
            <a:endParaRPr lang="en-US" sz="1200" dirty="0"/>
          </a:p>
        </p:txBody>
      </p:sp>
      <p:sp>
        <p:nvSpPr>
          <p:cNvPr id="21" name="Text 19"/>
          <p:cNvSpPr/>
          <p:nvPr/>
        </p:nvSpPr>
        <p:spPr>
          <a:xfrm>
            <a:off x="8723376" y="4041648"/>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Downtown Redmond</a:t>
            </a:r>
            <a:endParaRPr lang="en-US" sz="1000" dirty="0"/>
          </a:p>
        </p:txBody>
      </p:sp>
      <p:sp>
        <p:nvSpPr>
          <p:cNvPr id="22" name="Shape 20"/>
          <p:cNvSpPr/>
          <p:nvPr/>
        </p:nvSpPr>
        <p:spPr>
          <a:xfrm>
            <a:off x="8417052" y="4608576"/>
            <a:ext cx="137160" cy="137160"/>
          </a:xfrm>
          <a:prstGeom prst="ellipse">
            <a:avLst/>
          </a:prstGeom>
          <a:solidFill>
            <a:srgbClr val="566868"/>
          </a:solidFill>
          <a:ln w="19050">
            <a:solidFill>
              <a:srgbClr val="F3F2ED"/>
            </a:solidFill>
            <a:prstDash val="solid"/>
          </a:ln>
        </p:spPr>
        <p:txBody>
          <a:bodyPr/>
          <a:lstStyle/>
          <a:p>
            <a:endParaRPr lang="en-US"/>
          </a:p>
        </p:txBody>
      </p:sp>
      <p:sp>
        <p:nvSpPr>
          <p:cNvPr id="23" name="Text 21"/>
          <p:cNvSpPr/>
          <p:nvPr/>
        </p:nvSpPr>
        <p:spPr>
          <a:xfrm>
            <a:off x="8723376" y="4489704"/>
            <a:ext cx="2788920" cy="274320"/>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2026</a:t>
            </a:r>
            <a:endParaRPr lang="en-US" sz="1200" dirty="0"/>
          </a:p>
        </p:txBody>
      </p:sp>
      <p:sp>
        <p:nvSpPr>
          <p:cNvPr id="24" name="Text 22"/>
          <p:cNvSpPr/>
          <p:nvPr/>
        </p:nvSpPr>
        <p:spPr>
          <a:xfrm>
            <a:off x="8723376" y="4736592"/>
            <a:ext cx="2788920" cy="502920"/>
          </a:xfrm>
          <a:prstGeom prst="rect">
            <a:avLst/>
          </a:prstGeom>
          <a:noFill/>
          <a:ln/>
        </p:spPr>
        <p:txBody>
          <a:bodyPr wrap="square" rtlCol="0" anchor="ctr"/>
          <a:lstStyle/>
          <a:p>
            <a:pPr marL="0" indent="0">
              <a:lnSpc>
                <a:spcPct val="110000"/>
              </a:lnSpc>
              <a:buNone/>
            </a:pPr>
            <a:r>
              <a:rPr lang="en-US" sz="1000" dirty="0">
                <a:solidFill>
                  <a:srgbClr val="564E4E"/>
                </a:solidFill>
                <a:latin typeface="Calibri" pitchFamily="34" charset="0"/>
                <a:ea typeface="Calibri" pitchFamily="34" charset="-122"/>
                <a:cs typeface="Calibri" pitchFamily="34" charset="-120"/>
              </a:rPr>
              <a:t>Across the lake to Seattle</a:t>
            </a:r>
            <a:endParaRPr lang="en-US" sz="1000" dirty="0"/>
          </a:p>
        </p:txBody>
      </p:sp>
      <p:sp>
        <p:nvSpPr>
          <p:cNvPr id="25" name="Shape 23"/>
          <p:cNvSpPr/>
          <p:nvPr/>
        </p:nvSpPr>
        <p:spPr>
          <a:xfrm>
            <a:off x="187938" y="5742477"/>
            <a:ext cx="7159752" cy="1051560"/>
          </a:xfrm>
          <a:prstGeom prst="roundRect">
            <a:avLst>
              <a:gd name="adj" fmla="val 5217"/>
            </a:avLst>
          </a:prstGeom>
          <a:solidFill>
            <a:srgbClr val="1D3433"/>
          </a:solidFill>
          <a:ln/>
        </p:spPr>
        <p:txBody>
          <a:bodyPr/>
          <a:lstStyle/>
          <a:p>
            <a:endParaRPr lang="en-US"/>
          </a:p>
        </p:txBody>
      </p:sp>
      <p:sp>
        <p:nvSpPr>
          <p:cNvPr id="26" name="Text 24"/>
          <p:cNvSpPr/>
          <p:nvPr/>
        </p:nvSpPr>
        <p:spPr>
          <a:xfrm>
            <a:off x="548640" y="5742477"/>
            <a:ext cx="6519672" cy="1051560"/>
          </a:xfrm>
          <a:prstGeom prst="rect">
            <a:avLst/>
          </a:prstGeom>
          <a:noFill/>
          <a:ln/>
        </p:spPr>
        <p:txBody>
          <a:bodyPr wrap="square" rtlCol="0" anchor="ctr"/>
          <a:lstStyle/>
          <a:p>
            <a:pPr marL="0" indent="0">
              <a:buNone/>
            </a:pPr>
            <a:r>
              <a:rPr lang="en-US" sz="1550" i="1" dirty="0">
                <a:solidFill>
                  <a:srgbClr val="FFFFFF"/>
                </a:solidFill>
                <a:latin typeface="Cambria" pitchFamily="34" charset="0"/>
                <a:ea typeface="Cambria" pitchFamily="34" charset="-122"/>
                <a:cs typeface="Cambria" pitchFamily="34" charset="-120"/>
              </a:rPr>
              <a:t>Steamboats, then a railway, then bridges, then trains. Every one of them changed who could live here.</a:t>
            </a:r>
            <a:endParaRPr lang="en-US" sz="1550" dirty="0"/>
          </a:p>
        </p:txBody>
      </p:sp>
      <p:sp>
        <p:nvSpPr>
          <p:cNvPr id="30" name="Text 28"/>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32</a:t>
            </a:r>
            <a:endParaRPr lang="en-US" sz="900" dirty="0"/>
          </a:p>
        </p:txBody>
      </p:sp>
      <p:pic>
        <p:nvPicPr>
          <p:cNvPr id="31" name="Picture 30" descr="Downtown Redmond station - Wikipedia">
            <a:extLst>
              <a:ext uri="{FF2B5EF4-FFF2-40B4-BE49-F238E27FC236}">
                <a16:creationId xmlns:a16="http://schemas.microsoft.com/office/drawing/2014/main" id="{D45DDFAC-D109-CA46-B9DA-5D74A80747AA}"/>
              </a:ext>
            </a:extLst>
          </p:cNvPr>
          <p:cNvPicPr>
            <a:picLocks noChangeAspect="1"/>
          </p:cNvPicPr>
          <p:nvPr/>
        </p:nvPicPr>
        <p:blipFill>
          <a:blip r:embed="rId3"/>
          <a:stretch>
            <a:fillRect/>
          </a:stretch>
        </p:blipFill>
        <p:spPr>
          <a:xfrm>
            <a:off x="5398473" y="3175681"/>
            <a:ext cx="2378499" cy="1786798"/>
          </a:xfrm>
          <a:prstGeom prst="rect">
            <a:avLst/>
          </a:prstGeom>
        </p:spPr>
      </p:pic>
      <p:pic>
        <p:nvPicPr>
          <p:cNvPr id="32" name="Picture 31" descr="Redmond is part of the greater Seattle metropolitan area and is located 11  air miles east-northeast of downtown Seattle. Prior to the arrival of white  settlers in the nineteenth century, areas in">
            <a:extLst>
              <a:ext uri="{FF2B5EF4-FFF2-40B4-BE49-F238E27FC236}">
                <a16:creationId xmlns:a16="http://schemas.microsoft.com/office/drawing/2014/main" id="{83F49F65-6919-9B1D-3EE3-D609296714CC}"/>
              </a:ext>
            </a:extLst>
          </p:cNvPr>
          <p:cNvPicPr>
            <a:picLocks noChangeAspect="1"/>
          </p:cNvPicPr>
          <p:nvPr/>
        </p:nvPicPr>
        <p:blipFill>
          <a:blip r:embed="rId4"/>
          <a:stretch>
            <a:fillRect/>
          </a:stretch>
        </p:blipFill>
        <p:spPr>
          <a:xfrm>
            <a:off x="2445490" y="2816397"/>
            <a:ext cx="2492270" cy="1752086"/>
          </a:xfrm>
          <a:prstGeom prst="rect">
            <a:avLst/>
          </a:prstGeom>
        </p:spPr>
      </p:pic>
      <p:pic>
        <p:nvPicPr>
          <p:cNvPr id="33" name="Picture 32" descr="A group of people standing on a dock&#10;&#10;Description automatically generated with low confidence">
            <a:extLst>
              <a:ext uri="{FF2B5EF4-FFF2-40B4-BE49-F238E27FC236}">
                <a16:creationId xmlns:a16="http://schemas.microsoft.com/office/drawing/2014/main" id="{B55839FD-D543-1EBB-C905-436F3CCEF686}"/>
              </a:ext>
            </a:extLst>
          </p:cNvPr>
          <p:cNvPicPr>
            <a:picLocks noChangeAspect="1"/>
          </p:cNvPicPr>
          <p:nvPr/>
        </p:nvPicPr>
        <p:blipFill>
          <a:blip r:embed="rId5"/>
          <a:stretch>
            <a:fillRect/>
          </a:stretch>
        </p:blipFill>
        <p:spPr>
          <a:xfrm>
            <a:off x="178364" y="3620570"/>
            <a:ext cx="2129966" cy="1618942"/>
          </a:xfrm>
          <a:prstGeom prst="rect">
            <a:avLst/>
          </a:prstGeom>
        </p:spPr>
      </p:pic>
      <p:sp>
        <p:nvSpPr>
          <p:cNvPr id="3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9">
    <p:bg>
      <p:bgPr>
        <a:solidFill>
          <a:srgbClr val="FFFFFF"/>
        </a:solidFill>
        <a:effectLst/>
      </p:bgPr>
    </p:bg>
    <p:spTree>
      <p:nvGrpSpPr>
        <p:cNvPr id="1" name=""/>
        <p:cNvGrpSpPr/>
        <p:nvPr/>
      </p:nvGrpSpPr>
      <p:grpSpPr>
        <a:xfrm>
          <a:off x="0" y="0"/>
          <a:ext cx="0" cy="0"/>
          <a:chOff x="0" y="0"/>
          <a:chExt cx="0" cy="0"/>
        </a:xfrm>
      </p:grpSpPr>
      <p:sp>
        <p:nvSpPr>
          <p:cNvPr id="2" name="Shape 0"/>
          <p:cNvSpPr/>
          <p:nvPr/>
        </p:nvSpPr>
        <p:spPr>
          <a:xfrm>
            <a:off x="0" y="0"/>
            <a:ext cx="12188952" cy="1024128"/>
          </a:xfrm>
          <a:prstGeom prst="rect">
            <a:avLst/>
          </a:prstGeom>
          <a:solidFill>
            <a:srgbClr val="566868"/>
          </a:solidFill>
          <a:ln/>
        </p:spPr>
        <p:txBody>
          <a:bodyPr/>
          <a:lstStyle/>
          <a:p>
            <a:endParaRPr lang="en-US"/>
          </a:p>
        </p:txBody>
      </p:sp>
      <p:sp>
        <p:nvSpPr>
          <p:cNvPr id="4" name="Text 2"/>
          <p:cNvSpPr/>
          <p:nvPr/>
        </p:nvSpPr>
        <p:spPr>
          <a:xfrm>
            <a:off x="548640" y="384048"/>
            <a:ext cx="9509760" cy="566928"/>
          </a:xfrm>
          <a:prstGeom prst="rect">
            <a:avLst/>
          </a:prstGeom>
          <a:noFill/>
          <a:ln/>
        </p:spPr>
        <p:txBody>
          <a:bodyPr wrap="square" rtlCol="0" anchor="ctr"/>
          <a:lstStyle/>
          <a:p>
            <a:pPr marL="0" indent="0">
              <a:buNone/>
            </a:pPr>
            <a:r>
              <a:rPr lang="en-US" sz="2500" b="1" dirty="0">
                <a:solidFill>
                  <a:srgbClr val="FFFFFF"/>
                </a:solidFill>
                <a:latin typeface="Cambria" pitchFamily="34" charset="0"/>
                <a:ea typeface="Cambria" pitchFamily="34" charset="-122"/>
                <a:cs typeface="Cambria" pitchFamily="34" charset="-120"/>
              </a:rPr>
              <a:t>Social Justice and Equality in the Region</a:t>
            </a:r>
            <a:endParaRPr lang="en-US" sz="2500" dirty="0"/>
          </a:p>
        </p:txBody>
      </p:sp>
      <p:sp>
        <p:nvSpPr>
          <p:cNvPr id="7" name="Text 5"/>
          <p:cNvSpPr/>
          <p:nvPr/>
        </p:nvSpPr>
        <p:spPr>
          <a:xfrm>
            <a:off x="548640" y="1325880"/>
            <a:ext cx="11091672" cy="502920"/>
          </a:xfrm>
          <a:prstGeom prst="rect">
            <a:avLst/>
          </a:prstGeom>
          <a:noFill/>
          <a:ln/>
        </p:spPr>
        <p:txBody>
          <a:bodyPr wrap="square" rtlCol="0" anchor="ctr"/>
          <a:lstStyle/>
          <a:p>
            <a:pPr marL="0" indent="0">
              <a:buNone/>
            </a:pPr>
            <a:r>
              <a:rPr lang="en-US" sz="1700" i="1" dirty="0">
                <a:solidFill>
                  <a:srgbClr val="564E4E"/>
                </a:solidFill>
                <a:latin typeface="Cambria" pitchFamily="34" charset="0"/>
                <a:ea typeface="Cambria" pitchFamily="34" charset="-122"/>
                <a:cs typeface="Cambria" pitchFamily="34" charset="-120"/>
              </a:rPr>
              <a:t>Activists have been fighting for equal rights for decades.</a:t>
            </a:r>
            <a:endParaRPr lang="en-US" sz="1700" dirty="0"/>
          </a:p>
        </p:txBody>
      </p:sp>
      <p:sp>
        <p:nvSpPr>
          <p:cNvPr id="8" name="Shape 6"/>
          <p:cNvSpPr/>
          <p:nvPr/>
        </p:nvSpPr>
        <p:spPr>
          <a:xfrm>
            <a:off x="548640" y="1984248"/>
            <a:ext cx="11091672" cy="749808"/>
          </a:xfrm>
          <a:prstGeom prst="roundRect">
            <a:avLst>
              <a:gd name="adj" fmla="val 6098"/>
            </a:avLst>
          </a:prstGeom>
          <a:solidFill>
            <a:srgbClr val="F3F2ED"/>
          </a:solidFill>
          <a:ln/>
        </p:spPr>
        <p:txBody>
          <a:bodyPr/>
          <a:lstStyle/>
          <a:p>
            <a:endParaRPr lang="en-US"/>
          </a:p>
        </p:txBody>
      </p:sp>
      <p:sp>
        <p:nvSpPr>
          <p:cNvPr id="9" name="Text 7"/>
          <p:cNvSpPr/>
          <p:nvPr/>
        </p:nvSpPr>
        <p:spPr>
          <a:xfrm>
            <a:off x="822960" y="198424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1942</a:t>
            </a:r>
            <a:endParaRPr lang="en-US" sz="1200" dirty="0"/>
          </a:p>
        </p:txBody>
      </p:sp>
      <p:sp>
        <p:nvSpPr>
          <p:cNvPr id="10" name="Text 8"/>
          <p:cNvSpPr/>
          <p:nvPr/>
        </p:nvSpPr>
        <p:spPr>
          <a:xfrm>
            <a:off x="2514600" y="198424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Japanese American families — including United States citizens — were ordered out of their homes and onto a train.</a:t>
            </a:r>
            <a:endParaRPr lang="en-US" sz="1250" dirty="0"/>
          </a:p>
        </p:txBody>
      </p:sp>
      <p:sp>
        <p:nvSpPr>
          <p:cNvPr id="11" name="Shape 9"/>
          <p:cNvSpPr/>
          <p:nvPr/>
        </p:nvSpPr>
        <p:spPr>
          <a:xfrm>
            <a:off x="548640" y="2807208"/>
            <a:ext cx="11091672" cy="749808"/>
          </a:xfrm>
          <a:prstGeom prst="roundRect">
            <a:avLst>
              <a:gd name="adj" fmla="val 6098"/>
            </a:avLst>
          </a:prstGeom>
          <a:solidFill>
            <a:srgbClr val="F3F2ED"/>
          </a:solidFill>
          <a:ln/>
        </p:spPr>
        <p:txBody>
          <a:bodyPr/>
          <a:lstStyle/>
          <a:p>
            <a:endParaRPr lang="en-US"/>
          </a:p>
        </p:txBody>
      </p:sp>
      <p:sp>
        <p:nvSpPr>
          <p:cNvPr id="12" name="Text 10"/>
          <p:cNvSpPr/>
          <p:nvPr/>
        </p:nvSpPr>
        <p:spPr>
          <a:xfrm>
            <a:off x="822960" y="280720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1940s</a:t>
            </a:r>
            <a:endParaRPr lang="en-US" sz="1200" dirty="0"/>
          </a:p>
        </p:txBody>
      </p:sp>
      <p:sp>
        <p:nvSpPr>
          <p:cNvPr id="13" name="Text 11"/>
          <p:cNvSpPr/>
          <p:nvPr/>
        </p:nvSpPr>
        <p:spPr>
          <a:xfrm>
            <a:off x="2514600" y="280720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Black workers were kept out of shipyard jobs by unions, and out of the housing built beside the yard.</a:t>
            </a:r>
            <a:endParaRPr lang="en-US" sz="1250" dirty="0"/>
          </a:p>
        </p:txBody>
      </p:sp>
      <p:sp>
        <p:nvSpPr>
          <p:cNvPr id="14" name="Shape 12"/>
          <p:cNvSpPr/>
          <p:nvPr/>
        </p:nvSpPr>
        <p:spPr>
          <a:xfrm>
            <a:off x="548640" y="3630168"/>
            <a:ext cx="11091672" cy="749808"/>
          </a:xfrm>
          <a:prstGeom prst="roundRect">
            <a:avLst>
              <a:gd name="adj" fmla="val 6098"/>
            </a:avLst>
          </a:prstGeom>
          <a:solidFill>
            <a:srgbClr val="F3F2ED"/>
          </a:solidFill>
          <a:ln/>
        </p:spPr>
        <p:txBody>
          <a:bodyPr/>
          <a:lstStyle/>
          <a:p>
            <a:endParaRPr lang="en-US"/>
          </a:p>
        </p:txBody>
      </p:sp>
      <p:sp>
        <p:nvSpPr>
          <p:cNvPr id="15" name="Text 13"/>
          <p:cNvSpPr/>
          <p:nvPr/>
        </p:nvSpPr>
        <p:spPr>
          <a:xfrm>
            <a:off x="822960" y="363016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1940s</a:t>
            </a:r>
            <a:endParaRPr lang="en-US" sz="1200" dirty="0"/>
          </a:p>
        </p:txBody>
      </p:sp>
      <p:sp>
        <p:nvSpPr>
          <p:cNvPr id="16" name="Text 14"/>
          <p:cNvSpPr/>
          <p:nvPr/>
        </p:nvSpPr>
        <p:spPr>
          <a:xfrm>
            <a:off x="2514600" y="363016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Women were recruited to the yard at equal advertised pay but still had to fight to be accepted doing the work.</a:t>
            </a:r>
            <a:endParaRPr lang="en-US" sz="1250" dirty="0"/>
          </a:p>
        </p:txBody>
      </p:sp>
      <p:sp>
        <p:nvSpPr>
          <p:cNvPr id="17" name="Shape 15"/>
          <p:cNvSpPr/>
          <p:nvPr/>
        </p:nvSpPr>
        <p:spPr>
          <a:xfrm>
            <a:off x="548640" y="4453128"/>
            <a:ext cx="11091672" cy="749808"/>
          </a:xfrm>
          <a:prstGeom prst="roundRect">
            <a:avLst>
              <a:gd name="adj" fmla="val 6098"/>
            </a:avLst>
          </a:prstGeom>
          <a:solidFill>
            <a:srgbClr val="F3F2ED"/>
          </a:solidFill>
          <a:ln/>
        </p:spPr>
        <p:txBody>
          <a:bodyPr/>
          <a:lstStyle/>
          <a:p>
            <a:endParaRPr lang="en-US"/>
          </a:p>
        </p:txBody>
      </p:sp>
      <p:sp>
        <p:nvSpPr>
          <p:cNvPr id="18" name="Text 16"/>
          <p:cNvSpPr/>
          <p:nvPr/>
        </p:nvSpPr>
        <p:spPr>
          <a:xfrm>
            <a:off x="822960" y="4453128"/>
            <a:ext cx="1554480" cy="749808"/>
          </a:xfrm>
          <a:prstGeom prst="rect">
            <a:avLst/>
          </a:prstGeom>
          <a:noFill/>
          <a:ln/>
        </p:spPr>
        <p:txBody>
          <a:bodyPr wrap="square" rtlCol="0" anchor="ctr"/>
          <a:lstStyle/>
          <a:p>
            <a:pPr marL="0" indent="0">
              <a:buNone/>
            </a:pPr>
            <a:r>
              <a:rPr lang="en-US" sz="1200" b="1" dirty="0">
                <a:solidFill>
                  <a:srgbClr val="566868"/>
                </a:solidFill>
                <a:latin typeface="Calibri" pitchFamily="34" charset="0"/>
                <a:ea typeface="Calibri" pitchFamily="34" charset="-122"/>
                <a:cs typeface="Calibri" pitchFamily="34" charset="-120"/>
              </a:rPr>
              <a:t>BEFORE 1971</a:t>
            </a:r>
            <a:endParaRPr lang="en-US" sz="1200" dirty="0"/>
          </a:p>
        </p:txBody>
      </p:sp>
      <p:sp>
        <p:nvSpPr>
          <p:cNvPr id="19" name="Text 17"/>
          <p:cNvSpPr/>
          <p:nvPr/>
        </p:nvSpPr>
        <p:spPr>
          <a:xfrm>
            <a:off x="2514600" y="4453128"/>
            <a:ext cx="8805672" cy="749808"/>
          </a:xfrm>
          <a:prstGeom prst="rect">
            <a:avLst/>
          </a:prstGeom>
          <a:noFill/>
          <a:ln/>
        </p:spPr>
        <p:txBody>
          <a:bodyPr wrap="square" rtlCol="0" anchor="ctr"/>
          <a:lstStyle/>
          <a:p>
            <a:pPr marL="0" indent="0">
              <a:buNone/>
            </a:pPr>
            <a:r>
              <a:rPr lang="en-US" sz="1250" dirty="0">
                <a:solidFill>
                  <a:srgbClr val="564E4E"/>
                </a:solidFill>
                <a:latin typeface="Calibri" pitchFamily="34" charset="0"/>
                <a:ea typeface="Calibri" pitchFamily="34" charset="-122"/>
                <a:cs typeface="Calibri" pitchFamily="34" charset="-120"/>
              </a:rPr>
              <a:t>Children with disabilities could simply be turned away from a Washington public school.</a:t>
            </a:r>
            <a:endParaRPr lang="en-US" sz="1250" dirty="0"/>
          </a:p>
        </p:txBody>
      </p:sp>
      <p:sp>
        <p:nvSpPr>
          <p:cNvPr id="20" name="Shape 18"/>
          <p:cNvSpPr/>
          <p:nvPr/>
        </p:nvSpPr>
        <p:spPr>
          <a:xfrm>
            <a:off x="548640" y="5349240"/>
            <a:ext cx="11091672" cy="914400"/>
          </a:xfrm>
          <a:prstGeom prst="roundRect">
            <a:avLst>
              <a:gd name="adj" fmla="val 6000"/>
            </a:avLst>
          </a:prstGeom>
          <a:solidFill>
            <a:srgbClr val="1D3433"/>
          </a:solidFill>
          <a:ln/>
        </p:spPr>
        <p:txBody>
          <a:bodyPr/>
          <a:lstStyle/>
          <a:p>
            <a:endParaRPr lang="en-US"/>
          </a:p>
        </p:txBody>
      </p:sp>
      <p:sp>
        <p:nvSpPr>
          <p:cNvPr id="21" name="Text 19"/>
          <p:cNvSpPr/>
          <p:nvPr/>
        </p:nvSpPr>
        <p:spPr>
          <a:xfrm>
            <a:off x="868680" y="5349240"/>
            <a:ext cx="10451592" cy="914400"/>
          </a:xfrm>
          <a:prstGeom prst="rect">
            <a:avLst/>
          </a:prstGeom>
          <a:noFill/>
          <a:ln/>
        </p:spPr>
        <p:txBody>
          <a:bodyPr wrap="square" rtlCol="0" anchor="ctr"/>
          <a:lstStyle/>
          <a:p>
            <a:pPr marL="0" indent="0">
              <a:buNone/>
            </a:pPr>
            <a:r>
              <a:rPr lang="en-US" sz="1700" i="1" dirty="0">
                <a:solidFill>
                  <a:srgbClr val="FFFFFF"/>
                </a:solidFill>
                <a:latin typeface="Cambria" pitchFamily="34" charset="0"/>
                <a:ea typeface="Cambria" pitchFamily="34" charset="-122"/>
                <a:cs typeface="Cambria" pitchFamily="34" charset="-120"/>
              </a:rPr>
              <a:t>How was this change achieved? What can you do to help?</a:t>
            </a:r>
            <a:endParaRPr lang="en-US" sz="1700" dirty="0"/>
          </a:p>
        </p:txBody>
      </p:sp>
      <p:sp>
        <p:nvSpPr>
          <p:cNvPr id="23" name="Text 21"/>
          <p:cNvSpPr/>
          <p:nvPr/>
        </p:nvSpPr>
        <p:spPr>
          <a:xfrm>
            <a:off x="11411712" y="6437376"/>
            <a:ext cx="411480" cy="292608"/>
          </a:xfrm>
          <a:prstGeom prst="rect">
            <a:avLst/>
          </a:prstGeom>
          <a:noFill/>
          <a:ln/>
        </p:spPr>
        <p:txBody>
          <a:bodyPr wrap="square" rtlCol="0" anchor="ctr"/>
          <a:lstStyle/>
          <a:p>
            <a:pPr marL="0" indent="0" algn="r">
              <a:buNone/>
            </a:pPr>
            <a:r>
              <a:rPr lang="en-US" sz="900" dirty="0">
                <a:solidFill>
                  <a:srgbClr val="6E6260"/>
                </a:solidFill>
                <a:latin typeface="Calibri" pitchFamily="34" charset="0"/>
                <a:ea typeface="Calibri" pitchFamily="34" charset="-122"/>
                <a:cs typeface="Calibri" pitchFamily="34" charset="-120"/>
              </a:rPr>
              <a:t>33</a:t>
            </a:r>
            <a:endParaRPr lang="en-US" sz="900" dirty="0"/>
          </a:p>
        </p:txBody>
      </p:sp>
      <p:sp>
        <p:nvSpPr>
          <p:cNvPr id="2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2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1024128"/>
          </a:xfrm>
          <a:prstGeom prst="rect">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128016"/>
            <a:ext cx="8778240" cy="256032"/>
          </a:xfrm>
          <a:prstGeom prst="rect">
            <a:avLst/>
          </a:prstGeom>
          <a:noFill/>
        </p:spPr>
        <p:txBody>
          <a:bodyPr wrap="square" lIns="0" tIns="0" rIns="0" bIns="0" anchor="t">
            <a:spAutoFit/>
          </a:bodyPr>
          <a:lstStyle/>
          <a:p>
            <a:pPr algn="l">
              <a:lnSpc>
                <a:spcPct val="100000"/>
              </a:lnSpc>
            </a:pPr>
            <a:r>
              <a:rPr sz="1050" b="1" i="0" spc="160">
                <a:solidFill>
                  <a:srgbClr val="FFFFFF"/>
                </a:solidFill>
                <a:latin typeface="Calibri"/>
              </a:rPr>
              <a:t>LESSON 2  ·  CLOSING ACTIVITY  ·  20 MINUTES</a:t>
            </a:r>
          </a:p>
        </p:txBody>
      </p:sp>
      <p:sp>
        <p:nvSpPr>
          <p:cNvPr id="4" name="TextBox 3"/>
          <p:cNvSpPr txBox="1"/>
          <p:nvPr/>
        </p:nvSpPr>
        <p:spPr>
          <a:xfrm>
            <a:off x="548640" y="384048"/>
            <a:ext cx="9509760" cy="566928"/>
          </a:xfrm>
          <a:prstGeom prst="rect">
            <a:avLst/>
          </a:prstGeom>
          <a:noFill/>
        </p:spPr>
        <p:txBody>
          <a:bodyPr wrap="square" lIns="0" tIns="0" rIns="0" bIns="0" anchor="ctr">
            <a:spAutoFit/>
          </a:bodyPr>
          <a:lstStyle/>
          <a:p>
            <a:pPr algn="l">
              <a:lnSpc>
                <a:spcPct val="100000"/>
              </a:lnSpc>
            </a:pPr>
            <a:r>
              <a:rPr sz="2500" b="1" i="0">
                <a:solidFill>
                  <a:srgbClr val="FFFFFF"/>
                </a:solidFill>
                <a:latin typeface="Cambria"/>
              </a:rPr>
              <a:t>Build a Mini-Museum</a:t>
            </a:r>
          </a:p>
        </p:txBody>
      </p:sp>
      <p:sp>
        <p:nvSpPr>
          <p:cNvPr id="7" name="TextBox 6"/>
          <p:cNvSpPr txBox="1"/>
          <p:nvPr/>
        </p:nvSpPr>
        <p:spPr>
          <a:xfrm>
            <a:off x="548640" y="1325880"/>
            <a:ext cx="11094689" cy="457200"/>
          </a:xfrm>
          <a:prstGeom prst="rect">
            <a:avLst/>
          </a:prstGeom>
          <a:noFill/>
        </p:spPr>
        <p:txBody>
          <a:bodyPr wrap="square" lIns="0" tIns="0" rIns="0" bIns="0" anchor="t">
            <a:spAutoFit/>
          </a:bodyPr>
          <a:lstStyle/>
          <a:p>
            <a:pPr algn="l">
              <a:lnSpc>
                <a:spcPct val="110000"/>
              </a:lnSpc>
            </a:pPr>
            <a:r>
              <a:rPr sz="1400" b="0" i="1">
                <a:solidFill>
                  <a:srgbClr val="564E4E"/>
                </a:solidFill>
                <a:latin typeface="Cambria"/>
              </a:rPr>
              <a:t>Your group is curating a small exhibit about ONE Eastside community. You get three objects and three cards. That is all the room you have.</a:t>
            </a:r>
          </a:p>
        </p:txBody>
      </p:sp>
      <p:sp>
        <p:nvSpPr>
          <p:cNvPr id="8" name="Rounded Rectangle 7"/>
          <p:cNvSpPr/>
          <p:nvPr/>
        </p:nvSpPr>
        <p:spPr>
          <a:xfrm>
            <a:off x="548640" y="1892807"/>
            <a:ext cx="2636512" cy="1600200"/>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9" name="Oval 8"/>
          <p:cNvSpPr/>
          <p:nvPr/>
        </p:nvSpPr>
        <p:spPr>
          <a:xfrm>
            <a:off x="749808" y="2057400"/>
            <a:ext cx="384048" cy="384048"/>
          </a:xfrm>
          <a:prstGeom prst="ellipse">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0" name="TextBox 9"/>
          <p:cNvSpPr txBox="1"/>
          <p:nvPr/>
        </p:nvSpPr>
        <p:spPr>
          <a:xfrm>
            <a:off x="749808" y="2057400"/>
            <a:ext cx="384048" cy="384048"/>
          </a:xfrm>
          <a:prstGeom prst="rect">
            <a:avLst/>
          </a:prstGeom>
          <a:noFill/>
        </p:spPr>
        <p:txBody>
          <a:bodyPr wrap="square" lIns="0" tIns="0" rIns="0" bIns="0" anchor="ctr">
            <a:spAutoFit/>
          </a:bodyPr>
          <a:lstStyle/>
          <a:p>
            <a:pPr algn="ctr">
              <a:lnSpc>
                <a:spcPct val="100000"/>
              </a:lnSpc>
            </a:pPr>
            <a:r>
              <a:rPr sz="1300" b="1" i="0">
                <a:solidFill>
                  <a:srgbClr val="FFFFFF"/>
                </a:solidFill>
                <a:latin typeface="Calibri"/>
              </a:rPr>
              <a:t>1</a:t>
            </a:r>
          </a:p>
        </p:txBody>
      </p:sp>
      <p:sp>
        <p:nvSpPr>
          <p:cNvPr id="11" name="TextBox 10"/>
          <p:cNvSpPr txBox="1"/>
          <p:nvPr/>
        </p:nvSpPr>
        <p:spPr>
          <a:xfrm>
            <a:off x="1234440" y="2093976"/>
            <a:ext cx="1749544" cy="310896"/>
          </a:xfrm>
          <a:prstGeom prst="rect">
            <a:avLst/>
          </a:prstGeom>
          <a:noFill/>
        </p:spPr>
        <p:txBody>
          <a:bodyPr wrap="square" lIns="0" tIns="0" rIns="0" bIns="0" anchor="t">
            <a:spAutoFit/>
          </a:bodyPr>
          <a:lstStyle/>
          <a:p>
            <a:pPr algn="l">
              <a:lnSpc>
                <a:spcPct val="100000"/>
              </a:lnSpc>
            </a:pPr>
            <a:r>
              <a:rPr sz="1050" b="1" i="0" spc="60" dirty="0">
                <a:solidFill>
                  <a:srgbClr val="566868"/>
                </a:solidFill>
                <a:latin typeface="Calibri"/>
              </a:rPr>
              <a:t>PICK A CITY</a:t>
            </a:r>
          </a:p>
        </p:txBody>
      </p:sp>
      <p:sp>
        <p:nvSpPr>
          <p:cNvPr id="12" name="TextBox 11"/>
          <p:cNvSpPr txBox="1"/>
          <p:nvPr/>
        </p:nvSpPr>
        <p:spPr>
          <a:xfrm>
            <a:off x="749808" y="2551176"/>
            <a:ext cx="2234176" cy="822960"/>
          </a:xfrm>
          <a:prstGeom prst="rect">
            <a:avLst/>
          </a:prstGeom>
          <a:noFill/>
        </p:spPr>
        <p:txBody>
          <a:bodyPr wrap="square" lIns="0" tIns="0" rIns="0" bIns="0" anchor="t">
            <a:spAutoFit/>
          </a:bodyPr>
          <a:lstStyle/>
          <a:p>
            <a:pPr algn="l">
              <a:lnSpc>
                <a:spcPct val="114000"/>
              </a:lnSpc>
            </a:pPr>
            <a:r>
              <a:rPr sz="1000" b="0" i="0">
                <a:solidFill>
                  <a:srgbClr val="564E4E"/>
                </a:solidFill>
                <a:latin typeface="Calibri"/>
              </a:rPr>
              <a:t>Redmond, Kirkland, Bellevue or Sammamish. One city per group.</a:t>
            </a:r>
          </a:p>
        </p:txBody>
      </p:sp>
      <p:sp>
        <p:nvSpPr>
          <p:cNvPr id="13" name="Rounded Rectangle 12"/>
          <p:cNvSpPr/>
          <p:nvPr/>
        </p:nvSpPr>
        <p:spPr>
          <a:xfrm>
            <a:off x="3368032" y="1892807"/>
            <a:ext cx="2636512" cy="1600200"/>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4" name="Oval 13"/>
          <p:cNvSpPr/>
          <p:nvPr/>
        </p:nvSpPr>
        <p:spPr>
          <a:xfrm>
            <a:off x="3569200" y="2057400"/>
            <a:ext cx="384048" cy="384048"/>
          </a:xfrm>
          <a:prstGeom prst="ellipse">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5" name="TextBox 14"/>
          <p:cNvSpPr txBox="1"/>
          <p:nvPr/>
        </p:nvSpPr>
        <p:spPr>
          <a:xfrm>
            <a:off x="3569200" y="2057400"/>
            <a:ext cx="384048" cy="384048"/>
          </a:xfrm>
          <a:prstGeom prst="rect">
            <a:avLst/>
          </a:prstGeom>
          <a:noFill/>
        </p:spPr>
        <p:txBody>
          <a:bodyPr wrap="square" lIns="0" tIns="0" rIns="0" bIns="0" anchor="ctr">
            <a:spAutoFit/>
          </a:bodyPr>
          <a:lstStyle/>
          <a:p>
            <a:pPr algn="ctr">
              <a:lnSpc>
                <a:spcPct val="100000"/>
              </a:lnSpc>
            </a:pPr>
            <a:r>
              <a:rPr sz="1300" b="1" i="0">
                <a:solidFill>
                  <a:srgbClr val="FFFFFF"/>
                </a:solidFill>
                <a:latin typeface="Calibri"/>
              </a:rPr>
              <a:t>2</a:t>
            </a:r>
          </a:p>
        </p:txBody>
      </p:sp>
      <p:sp>
        <p:nvSpPr>
          <p:cNvPr id="16" name="TextBox 15"/>
          <p:cNvSpPr txBox="1"/>
          <p:nvPr/>
        </p:nvSpPr>
        <p:spPr>
          <a:xfrm>
            <a:off x="4053832" y="2093976"/>
            <a:ext cx="1749544" cy="310896"/>
          </a:xfrm>
          <a:prstGeom prst="rect">
            <a:avLst/>
          </a:prstGeom>
          <a:noFill/>
        </p:spPr>
        <p:txBody>
          <a:bodyPr wrap="square" lIns="0" tIns="0" rIns="0" bIns="0" anchor="t">
            <a:spAutoFit/>
          </a:bodyPr>
          <a:lstStyle/>
          <a:p>
            <a:pPr algn="l">
              <a:lnSpc>
                <a:spcPct val="100000"/>
              </a:lnSpc>
            </a:pPr>
            <a:r>
              <a:rPr sz="1050" b="1" i="0" spc="60" dirty="0">
                <a:solidFill>
                  <a:srgbClr val="566868"/>
                </a:solidFill>
                <a:latin typeface="Calibri"/>
              </a:rPr>
              <a:t>PICK THREE THINGS</a:t>
            </a:r>
          </a:p>
        </p:txBody>
      </p:sp>
      <p:sp>
        <p:nvSpPr>
          <p:cNvPr id="17" name="TextBox 16"/>
          <p:cNvSpPr txBox="1"/>
          <p:nvPr/>
        </p:nvSpPr>
        <p:spPr>
          <a:xfrm>
            <a:off x="3569200" y="2551176"/>
            <a:ext cx="2234176" cy="340863"/>
          </a:xfrm>
          <a:prstGeom prst="rect">
            <a:avLst/>
          </a:prstGeom>
          <a:noFill/>
        </p:spPr>
        <p:txBody>
          <a:bodyPr wrap="square" lIns="0" tIns="0" rIns="0" bIns="0" anchor="t">
            <a:spAutoFit/>
          </a:bodyPr>
          <a:lstStyle/>
          <a:p>
            <a:pPr algn="l">
              <a:lnSpc>
                <a:spcPct val="114000"/>
              </a:lnSpc>
            </a:pPr>
            <a:r>
              <a:rPr sz="1000" b="0" i="0" dirty="0">
                <a:solidFill>
                  <a:srgbClr val="564E4E"/>
                </a:solidFill>
                <a:latin typeface="Calibri"/>
              </a:rPr>
              <a:t>A building, a photograph, a person, a business, a law, </a:t>
            </a:r>
            <a:r>
              <a:rPr lang="en-US" sz="1000" b="0" i="0" dirty="0">
                <a:solidFill>
                  <a:srgbClr val="564E4E"/>
                </a:solidFill>
                <a:latin typeface="Calibri"/>
              </a:rPr>
              <a:t>a machine, etc</a:t>
            </a:r>
            <a:r>
              <a:rPr lang="en-US" sz="1000" dirty="0">
                <a:solidFill>
                  <a:srgbClr val="564E4E"/>
                </a:solidFill>
                <a:latin typeface="Calibri"/>
              </a:rPr>
              <a:t>.</a:t>
            </a:r>
            <a:endParaRPr sz="1000" b="0" i="0" dirty="0">
              <a:solidFill>
                <a:srgbClr val="564E4E"/>
              </a:solidFill>
              <a:latin typeface="Calibri"/>
            </a:endParaRPr>
          </a:p>
        </p:txBody>
      </p:sp>
      <p:sp>
        <p:nvSpPr>
          <p:cNvPr id="18" name="Rounded Rectangle 17"/>
          <p:cNvSpPr/>
          <p:nvPr/>
        </p:nvSpPr>
        <p:spPr>
          <a:xfrm>
            <a:off x="6187424" y="1892807"/>
            <a:ext cx="2636512" cy="1600200"/>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19" name="Oval 18"/>
          <p:cNvSpPr/>
          <p:nvPr/>
        </p:nvSpPr>
        <p:spPr>
          <a:xfrm>
            <a:off x="6388592" y="2057400"/>
            <a:ext cx="384048" cy="384048"/>
          </a:xfrm>
          <a:prstGeom prst="ellipse">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0" name="TextBox 19"/>
          <p:cNvSpPr txBox="1"/>
          <p:nvPr/>
        </p:nvSpPr>
        <p:spPr>
          <a:xfrm>
            <a:off x="6388592" y="2057400"/>
            <a:ext cx="384048" cy="384048"/>
          </a:xfrm>
          <a:prstGeom prst="rect">
            <a:avLst/>
          </a:prstGeom>
          <a:noFill/>
        </p:spPr>
        <p:txBody>
          <a:bodyPr wrap="square" lIns="0" tIns="0" rIns="0" bIns="0" anchor="ctr">
            <a:spAutoFit/>
          </a:bodyPr>
          <a:lstStyle/>
          <a:p>
            <a:pPr algn="ctr">
              <a:lnSpc>
                <a:spcPct val="100000"/>
              </a:lnSpc>
            </a:pPr>
            <a:r>
              <a:rPr sz="1300" b="1" i="0">
                <a:solidFill>
                  <a:srgbClr val="FFFFFF"/>
                </a:solidFill>
                <a:latin typeface="Calibri"/>
              </a:rPr>
              <a:t>3</a:t>
            </a:r>
          </a:p>
        </p:txBody>
      </p:sp>
      <p:sp>
        <p:nvSpPr>
          <p:cNvPr id="21" name="TextBox 20"/>
          <p:cNvSpPr txBox="1"/>
          <p:nvPr/>
        </p:nvSpPr>
        <p:spPr>
          <a:xfrm>
            <a:off x="6873224" y="2093976"/>
            <a:ext cx="1749544" cy="310896"/>
          </a:xfrm>
          <a:prstGeom prst="rect">
            <a:avLst/>
          </a:prstGeom>
          <a:noFill/>
        </p:spPr>
        <p:txBody>
          <a:bodyPr wrap="square" lIns="0" tIns="0" rIns="0" bIns="0" anchor="t">
            <a:spAutoFit/>
          </a:bodyPr>
          <a:lstStyle/>
          <a:p>
            <a:pPr algn="l">
              <a:lnSpc>
                <a:spcPct val="100000"/>
              </a:lnSpc>
            </a:pPr>
            <a:r>
              <a:rPr sz="1050" b="1" i="0" spc="60" dirty="0">
                <a:solidFill>
                  <a:srgbClr val="566868"/>
                </a:solidFill>
                <a:latin typeface="Calibri"/>
              </a:rPr>
              <a:t>WRITE A CARD FOR EACH</a:t>
            </a:r>
          </a:p>
        </p:txBody>
      </p:sp>
      <p:sp>
        <p:nvSpPr>
          <p:cNvPr id="22" name="TextBox 21"/>
          <p:cNvSpPr txBox="1"/>
          <p:nvPr/>
        </p:nvSpPr>
        <p:spPr>
          <a:xfrm>
            <a:off x="6388592" y="2551176"/>
            <a:ext cx="2234176" cy="340863"/>
          </a:xfrm>
          <a:prstGeom prst="rect">
            <a:avLst/>
          </a:prstGeom>
          <a:noFill/>
        </p:spPr>
        <p:txBody>
          <a:bodyPr wrap="square" lIns="0" tIns="0" rIns="0" bIns="0" anchor="t">
            <a:spAutoFit/>
          </a:bodyPr>
          <a:lstStyle/>
          <a:p>
            <a:pPr algn="l">
              <a:lnSpc>
                <a:spcPct val="114000"/>
              </a:lnSpc>
            </a:pPr>
            <a:r>
              <a:rPr lang="en-US" sz="1000" b="0" i="0" dirty="0">
                <a:solidFill>
                  <a:srgbClr val="564E4E"/>
                </a:solidFill>
                <a:latin typeface="Calibri"/>
              </a:rPr>
              <a:t>Two to three </a:t>
            </a:r>
            <a:r>
              <a:rPr sz="1000" b="0" i="0" dirty="0">
                <a:solidFill>
                  <a:srgbClr val="564E4E"/>
                </a:solidFill>
                <a:latin typeface="Calibri"/>
              </a:rPr>
              <a:t>sentences. </a:t>
            </a:r>
            <a:r>
              <a:rPr lang="en-US" sz="1000" b="0" i="0" dirty="0">
                <a:solidFill>
                  <a:srgbClr val="564E4E"/>
                </a:solidFill>
                <a:latin typeface="Calibri"/>
              </a:rPr>
              <a:t>Tell us all about it. Feel free to add a little picture.</a:t>
            </a:r>
            <a:endParaRPr sz="1000" b="0" i="0" dirty="0">
              <a:solidFill>
                <a:srgbClr val="564E4E"/>
              </a:solidFill>
              <a:latin typeface="Calibri"/>
            </a:endParaRPr>
          </a:p>
        </p:txBody>
      </p:sp>
      <p:sp>
        <p:nvSpPr>
          <p:cNvPr id="23" name="Rounded Rectangle 22"/>
          <p:cNvSpPr/>
          <p:nvPr/>
        </p:nvSpPr>
        <p:spPr>
          <a:xfrm>
            <a:off x="9006817" y="1892807"/>
            <a:ext cx="2636512" cy="1600200"/>
          </a:xfrm>
          <a:prstGeom prst="roundRect">
            <a:avLst>
              <a:gd name="adj" fmla="val 6000"/>
            </a:avLst>
          </a:prstGeom>
          <a:solidFill>
            <a:srgbClr val="F3F2ED"/>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dirty="0"/>
          </a:p>
        </p:txBody>
      </p:sp>
      <p:sp>
        <p:nvSpPr>
          <p:cNvPr id="24" name="Oval 23"/>
          <p:cNvSpPr/>
          <p:nvPr/>
        </p:nvSpPr>
        <p:spPr>
          <a:xfrm>
            <a:off x="9207985" y="2057400"/>
            <a:ext cx="384048" cy="384048"/>
          </a:xfrm>
          <a:prstGeom prst="ellipse">
            <a:avLst/>
          </a:prstGeom>
          <a:solidFill>
            <a:srgbClr val="56686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5" name="TextBox 24"/>
          <p:cNvSpPr txBox="1"/>
          <p:nvPr/>
        </p:nvSpPr>
        <p:spPr>
          <a:xfrm>
            <a:off x="9207985" y="2057400"/>
            <a:ext cx="384048" cy="384048"/>
          </a:xfrm>
          <a:prstGeom prst="rect">
            <a:avLst/>
          </a:prstGeom>
          <a:noFill/>
        </p:spPr>
        <p:txBody>
          <a:bodyPr wrap="square" lIns="0" tIns="0" rIns="0" bIns="0" anchor="ctr">
            <a:spAutoFit/>
          </a:bodyPr>
          <a:lstStyle/>
          <a:p>
            <a:pPr algn="ctr">
              <a:lnSpc>
                <a:spcPct val="100000"/>
              </a:lnSpc>
            </a:pPr>
            <a:r>
              <a:rPr sz="1300" b="1" i="0">
                <a:solidFill>
                  <a:srgbClr val="FFFFFF"/>
                </a:solidFill>
                <a:latin typeface="Calibri"/>
              </a:rPr>
              <a:t>4</a:t>
            </a:r>
          </a:p>
        </p:txBody>
      </p:sp>
      <p:sp>
        <p:nvSpPr>
          <p:cNvPr id="26" name="TextBox 25"/>
          <p:cNvSpPr txBox="1"/>
          <p:nvPr/>
        </p:nvSpPr>
        <p:spPr>
          <a:xfrm>
            <a:off x="9692617" y="2093976"/>
            <a:ext cx="1749544" cy="161583"/>
          </a:xfrm>
          <a:prstGeom prst="rect">
            <a:avLst/>
          </a:prstGeom>
          <a:noFill/>
        </p:spPr>
        <p:txBody>
          <a:bodyPr wrap="square" lIns="0" tIns="0" rIns="0" bIns="0" anchor="t">
            <a:spAutoFit/>
          </a:bodyPr>
          <a:lstStyle/>
          <a:p>
            <a:pPr algn="l">
              <a:lnSpc>
                <a:spcPct val="100000"/>
              </a:lnSpc>
            </a:pPr>
            <a:r>
              <a:rPr lang="en-US" sz="1050" b="1" i="0" spc="60" dirty="0">
                <a:solidFill>
                  <a:srgbClr val="566868"/>
                </a:solidFill>
                <a:latin typeface="Calibri"/>
              </a:rPr>
              <a:t>Present!</a:t>
            </a:r>
            <a:endParaRPr sz="1050" b="1" i="0" spc="60" dirty="0">
              <a:solidFill>
                <a:srgbClr val="566868"/>
              </a:solidFill>
              <a:latin typeface="Calibri"/>
            </a:endParaRPr>
          </a:p>
        </p:txBody>
      </p:sp>
      <p:sp>
        <p:nvSpPr>
          <p:cNvPr id="27" name="TextBox 26"/>
          <p:cNvSpPr txBox="1"/>
          <p:nvPr/>
        </p:nvSpPr>
        <p:spPr>
          <a:xfrm>
            <a:off x="9207985" y="2551176"/>
            <a:ext cx="2234176" cy="165430"/>
          </a:xfrm>
          <a:prstGeom prst="rect">
            <a:avLst/>
          </a:prstGeom>
          <a:noFill/>
        </p:spPr>
        <p:txBody>
          <a:bodyPr wrap="square" lIns="0" tIns="0" rIns="0" bIns="0" anchor="t">
            <a:spAutoFit/>
          </a:bodyPr>
          <a:lstStyle/>
          <a:p>
            <a:pPr algn="l">
              <a:lnSpc>
                <a:spcPct val="114000"/>
              </a:lnSpc>
            </a:pPr>
            <a:r>
              <a:rPr lang="en-US" sz="1000" b="0" i="0" dirty="0">
                <a:solidFill>
                  <a:srgbClr val="564E4E"/>
                </a:solidFill>
                <a:latin typeface="Calibri"/>
              </a:rPr>
              <a:t>Share the artifacts with your class</a:t>
            </a:r>
            <a:endParaRPr sz="1000" b="0" i="0" dirty="0">
              <a:solidFill>
                <a:srgbClr val="564E4E"/>
              </a:solidFill>
              <a:latin typeface="Calibri"/>
            </a:endParaRPr>
          </a:p>
        </p:txBody>
      </p:sp>
      <p:sp>
        <p:nvSpPr>
          <p:cNvPr id="28" name="Rounded Rectangle 27"/>
          <p:cNvSpPr/>
          <p:nvPr/>
        </p:nvSpPr>
        <p:spPr>
          <a:xfrm>
            <a:off x="548640" y="3675887"/>
            <a:ext cx="6903720" cy="1874519"/>
          </a:xfrm>
          <a:prstGeom prst="roundRect">
            <a:avLst>
              <a:gd name="adj" fmla="val 6000"/>
            </a:avLst>
          </a:prstGeom>
          <a:solidFill>
            <a:srgbClr val="1D3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29" name="TextBox 28"/>
          <p:cNvSpPr txBox="1"/>
          <p:nvPr/>
        </p:nvSpPr>
        <p:spPr>
          <a:xfrm>
            <a:off x="841247" y="3822191"/>
            <a:ext cx="6400800" cy="274320"/>
          </a:xfrm>
          <a:prstGeom prst="rect">
            <a:avLst/>
          </a:prstGeom>
          <a:noFill/>
        </p:spPr>
        <p:txBody>
          <a:bodyPr wrap="square" lIns="0" tIns="0" rIns="0" bIns="0" anchor="t">
            <a:spAutoFit/>
          </a:bodyPr>
          <a:lstStyle/>
          <a:p>
            <a:pPr algn="l">
              <a:lnSpc>
                <a:spcPct val="100000"/>
              </a:lnSpc>
            </a:pPr>
            <a:r>
              <a:rPr sz="1050" b="1" i="0" spc="140">
                <a:solidFill>
                  <a:srgbClr val="B8A189"/>
                </a:solidFill>
                <a:latin typeface="Calibri"/>
              </a:rPr>
              <a:t>EVERY CARD MUST ANSWER THESE FOUR</a:t>
            </a:r>
          </a:p>
        </p:txBody>
      </p:sp>
      <p:sp>
        <p:nvSpPr>
          <p:cNvPr id="30" name="TextBox 29"/>
          <p:cNvSpPr txBox="1"/>
          <p:nvPr/>
        </p:nvSpPr>
        <p:spPr>
          <a:xfrm>
            <a:off x="841247" y="4206240"/>
            <a:ext cx="3108960" cy="457200"/>
          </a:xfrm>
          <a:prstGeom prst="rect">
            <a:avLst/>
          </a:prstGeom>
          <a:noFill/>
        </p:spPr>
        <p:txBody>
          <a:bodyPr wrap="square" lIns="0" tIns="0" rIns="0" bIns="0" anchor="ctr">
            <a:spAutoFit/>
          </a:bodyPr>
          <a:lstStyle/>
          <a:p>
            <a:pPr algn="l">
              <a:lnSpc>
                <a:spcPct val="100000"/>
              </a:lnSpc>
            </a:pPr>
            <a:r>
              <a:rPr sz="1250" b="1" i="0">
                <a:solidFill>
                  <a:srgbClr val="B8A189"/>
                </a:solidFill>
                <a:latin typeface="Calibri"/>
              </a:rPr>
              <a:t>1   </a:t>
            </a:r>
            <a:r>
              <a:rPr sz="1250" b="0" i="0">
                <a:solidFill>
                  <a:srgbClr val="FFFFFF"/>
                </a:solidFill>
                <a:latin typeface="Calibri"/>
              </a:rPr>
              <a:t>Who made this?</a:t>
            </a:r>
          </a:p>
        </p:txBody>
      </p:sp>
      <p:sp>
        <p:nvSpPr>
          <p:cNvPr id="31" name="TextBox 30"/>
          <p:cNvSpPr txBox="1"/>
          <p:nvPr/>
        </p:nvSpPr>
        <p:spPr>
          <a:xfrm>
            <a:off x="4133087" y="4206240"/>
            <a:ext cx="3108960" cy="457200"/>
          </a:xfrm>
          <a:prstGeom prst="rect">
            <a:avLst/>
          </a:prstGeom>
          <a:noFill/>
        </p:spPr>
        <p:txBody>
          <a:bodyPr wrap="square" lIns="0" tIns="0" rIns="0" bIns="0" anchor="ctr">
            <a:spAutoFit/>
          </a:bodyPr>
          <a:lstStyle/>
          <a:p>
            <a:pPr algn="l">
              <a:lnSpc>
                <a:spcPct val="100000"/>
              </a:lnSpc>
            </a:pPr>
            <a:r>
              <a:rPr sz="1250" b="1" i="0">
                <a:solidFill>
                  <a:srgbClr val="B8A189"/>
                </a:solidFill>
                <a:latin typeface="Calibri"/>
              </a:rPr>
              <a:t>2   </a:t>
            </a:r>
            <a:r>
              <a:rPr sz="1250" b="0" i="0">
                <a:solidFill>
                  <a:srgbClr val="FFFFFF"/>
                </a:solidFill>
                <a:latin typeface="Calibri"/>
              </a:rPr>
              <a:t>When was it made?</a:t>
            </a:r>
          </a:p>
        </p:txBody>
      </p:sp>
      <p:sp>
        <p:nvSpPr>
          <p:cNvPr id="32" name="TextBox 31"/>
          <p:cNvSpPr txBox="1"/>
          <p:nvPr/>
        </p:nvSpPr>
        <p:spPr>
          <a:xfrm>
            <a:off x="841247" y="4773168"/>
            <a:ext cx="3108960" cy="457200"/>
          </a:xfrm>
          <a:prstGeom prst="rect">
            <a:avLst/>
          </a:prstGeom>
          <a:noFill/>
        </p:spPr>
        <p:txBody>
          <a:bodyPr wrap="square" lIns="0" tIns="0" rIns="0" bIns="0" anchor="ctr">
            <a:spAutoFit/>
          </a:bodyPr>
          <a:lstStyle/>
          <a:p>
            <a:pPr algn="l">
              <a:lnSpc>
                <a:spcPct val="100000"/>
              </a:lnSpc>
            </a:pPr>
            <a:r>
              <a:rPr sz="1250" b="1" i="0">
                <a:solidFill>
                  <a:srgbClr val="B8A189"/>
                </a:solidFill>
                <a:latin typeface="Calibri"/>
              </a:rPr>
              <a:t>3   </a:t>
            </a:r>
            <a:r>
              <a:rPr sz="1250" b="0" i="0">
                <a:solidFill>
                  <a:srgbClr val="FFFFFF"/>
                </a:solidFill>
                <a:latin typeface="Calibri"/>
              </a:rPr>
              <a:t>Why was it made?</a:t>
            </a:r>
          </a:p>
        </p:txBody>
      </p:sp>
      <p:sp>
        <p:nvSpPr>
          <p:cNvPr id="33" name="TextBox 32"/>
          <p:cNvSpPr txBox="1"/>
          <p:nvPr/>
        </p:nvSpPr>
        <p:spPr>
          <a:xfrm>
            <a:off x="4133087" y="4773168"/>
            <a:ext cx="3108960" cy="457200"/>
          </a:xfrm>
          <a:prstGeom prst="rect">
            <a:avLst/>
          </a:prstGeom>
          <a:noFill/>
        </p:spPr>
        <p:txBody>
          <a:bodyPr wrap="square" lIns="0" tIns="0" rIns="0" bIns="0" anchor="ctr">
            <a:spAutoFit/>
          </a:bodyPr>
          <a:lstStyle/>
          <a:p>
            <a:pPr algn="l">
              <a:lnSpc>
                <a:spcPct val="100000"/>
              </a:lnSpc>
            </a:pPr>
            <a:r>
              <a:rPr sz="1250" b="1" i="0">
                <a:solidFill>
                  <a:srgbClr val="B8A189"/>
                </a:solidFill>
                <a:latin typeface="Calibri"/>
              </a:rPr>
              <a:t>4   </a:t>
            </a:r>
            <a:r>
              <a:rPr sz="1250" b="0" i="0">
                <a:solidFill>
                  <a:srgbClr val="FFFFFF"/>
                </a:solidFill>
                <a:latin typeface="Calibri"/>
              </a:rPr>
              <a:t>How do we know we can trust it?</a:t>
            </a:r>
          </a:p>
        </p:txBody>
      </p:sp>
      <p:sp>
        <p:nvSpPr>
          <p:cNvPr id="35" name="Rounded Rectangle 34"/>
          <p:cNvSpPr/>
          <p:nvPr/>
        </p:nvSpPr>
        <p:spPr>
          <a:xfrm>
            <a:off x="7726679" y="3675887"/>
            <a:ext cx="3916649" cy="1874519"/>
          </a:xfrm>
          <a:prstGeom prst="roundRect">
            <a:avLst>
              <a:gd name="adj" fmla="val 6000"/>
            </a:avLst>
          </a:prstGeom>
          <a:solidFill>
            <a:srgbClr val="E4DFD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6" name="TextBox 35"/>
          <p:cNvSpPr txBox="1"/>
          <p:nvPr/>
        </p:nvSpPr>
        <p:spPr>
          <a:xfrm>
            <a:off x="8001000" y="3822191"/>
            <a:ext cx="3368009" cy="274320"/>
          </a:xfrm>
          <a:prstGeom prst="rect">
            <a:avLst/>
          </a:prstGeom>
          <a:noFill/>
        </p:spPr>
        <p:txBody>
          <a:bodyPr wrap="square" lIns="0" tIns="0" rIns="0" bIns="0" anchor="t">
            <a:spAutoFit/>
          </a:bodyPr>
          <a:lstStyle/>
          <a:p>
            <a:pPr algn="l">
              <a:lnSpc>
                <a:spcPct val="100000"/>
              </a:lnSpc>
            </a:pPr>
            <a:r>
              <a:rPr sz="1050" b="1" i="0" spc="140">
                <a:solidFill>
                  <a:srgbClr val="566868"/>
                </a:solidFill>
                <a:latin typeface="Calibri"/>
              </a:rPr>
              <a:t>AN EXAMPLE CARD</a:t>
            </a:r>
          </a:p>
        </p:txBody>
      </p:sp>
      <p:sp>
        <p:nvSpPr>
          <p:cNvPr id="37" name="TextBox 36"/>
          <p:cNvSpPr txBox="1"/>
          <p:nvPr/>
        </p:nvSpPr>
        <p:spPr>
          <a:xfrm>
            <a:off x="8001000" y="4151375"/>
            <a:ext cx="3368009" cy="691728"/>
          </a:xfrm>
          <a:prstGeom prst="rect">
            <a:avLst/>
          </a:prstGeom>
          <a:noFill/>
        </p:spPr>
        <p:txBody>
          <a:bodyPr wrap="square" lIns="0" tIns="0" rIns="0" bIns="0" anchor="t">
            <a:spAutoFit/>
          </a:bodyPr>
          <a:lstStyle/>
          <a:p>
            <a:pPr algn="l">
              <a:lnSpc>
                <a:spcPct val="114000"/>
              </a:lnSpc>
            </a:pPr>
            <a:r>
              <a:rPr sz="1000" b="0" i="1" dirty="0">
                <a:solidFill>
                  <a:srgbClr val="564E4E"/>
                </a:solidFill>
                <a:latin typeface="Calibri"/>
              </a:rPr>
              <a:t>“</a:t>
            </a:r>
            <a:r>
              <a:rPr lang="en-US" sz="1000" b="0" i="1" dirty="0">
                <a:solidFill>
                  <a:srgbClr val="564E4E"/>
                </a:solidFill>
                <a:latin typeface="Calibri"/>
              </a:rPr>
              <a:t>The Redmond City Hall was built in 2008, and houses all of the government officers of Redmond. It replaced the initial rundown City Hall used by previous mayors and </a:t>
            </a:r>
            <a:r>
              <a:rPr lang="en-US" sz="1000" b="0" i="1" dirty="0" err="1">
                <a:solidFill>
                  <a:srgbClr val="564E4E"/>
                </a:solidFill>
                <a:latin typeface="Calibri"/>
              </a:rPr>
              <a:t>signalled</a:t>
            </a:r>
            <a:r>
              <a:rPr lang="en-US" sz="1000" b="0" i="1" dirty="0">
                <a:solidFill>
                  <a:srgbClr val="564E4E"/>
                </a:solidFill>
                <a:latin typeface="Calibri"/>
              </a:rPr>
              <a:t> a new age of development in Redmond.”</a:t>
            </a:r>
            <a:endParaRPr sz="1000" b="0" i="1" dirty="0">
              <a:solidFill>
                <a:srgbClr val="564E4E"/>
              </a:solidFill>
              <a:latin typeface="Calibri"/>
            </a:endParaRPr>
          </a:p>
        </p:txBody>
      </p:sp>
      <p:sp>
        <p:nvSpPr>
          <p:cNvPr id="40" name="TextBox 39"/>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34</a:t>
            </a:r>
          </a:p>
        </p:txBody>
      </p:sp>
      <p:sp>
        <p:nvSpPr>
          <p:cNvPr id="41"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42"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Tree>
    <p:extLst>
      <p:ext uri="{BB962C8B-B14F-4D97-AF65-F5344CB8AC3E}">
        <p14:creationId xmlns:p14="http://schemas.microsoft.com/office/powerpoint/2010/main" val="5897521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0"/>
            <a:ext cx="12191969" cy="6858000"/>
          </a:xfrm>
          <a:prstGeom prst="rect">
            <a:avLst/>
          </a:prstGeom>
          <a:solidFill>
            <a:srgbClr val="1D343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 name="TextBox 2"/>
          <p:cNvSpPr txBox="1"/>
          <p:nvPr/>
        </p:nvSpPr>
        <p:spPr>
          <a:xfrm>
            <a:off x="548640" y="457200"/>
            <a:ext cx="10058400" cy="566928"/>
          </a:xfrm>
          <a:prstGeom prst="rect">
            <a:avLst/>
          </a:prstGeom>
          <a:noFill/>
        </p:spPr>
        <p:txBody>
          <a:bodyPr wrap="square" lIns="0" tIns="0" rIns="0" bIns="0" anchor="t">
            <a:spAutoFit/>
          </a:bodyPr>
          <a:lstStyle/>
          <a:p>
            <a:pPr algn="l">
              <a:lnSpc>
                <a:spcPct val="100000"/>
              </a:lnSpc>
            </a:pPr>
            <a:r>
              <a:rPr sz="2800" b="1" i="0">
                <a:solidFill>
                  <a:srgbClr val="FFFFFF"/>
                </a:solidFill>
                <a:latin typeface="Cambria"/>
              </a:rPr>
              <a:t>Works Cited</a:t>
            </a:r>
          </a:p>
        </p:txBody>
      </p:sp>
      <p:sp>
        <p:nvSpPr>
          <p:cNvPr id="4" name="TextBox 3"/>
          <p:cNvSpPr txBox="1"/>
          <p:nvPr/>
        </p:nvSpPr>
        <p:spPr>
          <a:xfrm>
            <a:off x="548640" y="1042415"/>
            <a:ext cx="10515600" cy="310896"/>
          </a:xfrm>
          <a:prstGeom prst="rect">
            <a:avLst/>
          </a:prstGeom>
          <a:noFill/>
        </p:spPr>
        <p:txBody>
          <a:bodyPr wrap="square" lIns="0" tIns="0" rIns="0" bIns="0" anchor="t">
            <a:spAutoFit/>
          </a:bodyPr>
          <a:lstStyle/>
          <a:p>
            <a:pPr algn="l">
              <a:lnSpc>
                <a:spcPct val="100000"/>
              </a:lnSpc>
            </a:pPr>
            <a:r>
              <a:rPr sz="1150" b="0" i="1">
                <a:solidFill>
                  <a:srgbClr val="B8A189"/>
                </a:solidFill>
                <a:latin typeface="Calibri"/>
              </a:rPr>
              <a:t>Every factual claim in this unit traces to one of these. Where two sources disagree, the slide says so.</a:t>
            </a:r>
          </a:p>
        </p:txBody>
      </p:sp>
      <p:sp>
        <p:nvSpPr>
          <p:cNvPr id="5" name="TextBox 4"/>
          <p:cNvSpPr txBox="1"/>
          <p:nvPr/>
        </p:nvSpPr>
        <p:spPr>
          <a:xfrm>
            <a:off x="548640" y="1517904"/>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HISTORYLINK.ORG</a:t>
            </a:r>
          </a:p>
        </p:txBody>
      </p:sp>
      <p:sp>
        <p:nvSpPr>
          <p:cNvPr id="6" name="TextBox 5"/>
          <p:cNvSpPr txBox="1"/>
          <p:nvPr/>
        </p:nvSpPr>
        <p:spPr>
          <a:xfrm>
            <a:off x="694944" y="179222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Dougherty, Phil. “Redmond — Thumbnail History.” Essay 304.</a:t>
            </a:r>
          </a:p>
        </p:txBody>
      </p:sp>
      <p:sp>
        <p:nvSpPr>
          <p:cNvPr id="7" name="TextBox 6"/>
          <p:cNvSpPr txBox="1"/>
          <p:nvPr/>
        </p:nvSpPr>
        <p:spPr>
          <a:xfrm>
            <a:off x="694944" y="201168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Dougherty, Phil. “Monohon — Thumbnail History.” Essay 7780.</a:t>
            </a:r>
          </a:p>
        </p:txBody>
      </p:sp>
      <p:sp>
        <p:nvSpPr>
          <p:cNvPr id="8" name="TextBox 7"/>
          <p:cNvSpPr txBox="1"/>
          <p:nvPr/>
        </p:nvSpPr>
        <p:spPr>
          <a:xfrm>
            <a:off x="694944" y="2231136"/>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Dougherty, Phil. “Monohon, Martin (1820–1914).” Essay 8375.</a:t>
            </a:r>
          </a:p>
        </p:txBody>
      </p:sp>
      <p:sp>
        <p:nvSpPr>
          <p:cNvPr id="9" name="TextBox 8"/>
          <p:cNvSpPr txBox="1"/>
          <p:nvPr/>
        </p:nvSpPr>
        <p:spPr>
          <a:xfrm>
            <a:off x="694944" y="2450592"/>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Stein, Alan J. “Kirkland — Thumbnail History.” Essay 208.</a:t>
            </a:r>
          </a:p>
        </p:txBody>
      </p:sp>
      <p:sp>
        <p:nvSpPr>
          <p:cNvPr id="10" name="TextBox 9"/>
          <p:cNvSpPr txBox="1"/>
          <p:nvPr/>
        </p:nvSpPr>
        <p:spPr>
          <a:xfrm>
            <a:off x="694944" y="267004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“Sammamish — Thumbnail History.” Essay 10689.</a:t>
            </a:r>
          </a:p>
        </p:txBody>
      </p:sp>
      <p:sp>
        <p:nvSpPr>
          <p:cNvPr id="11" name="TextBox 10"/>
          <p:cNvSpPr txBox="1"/>
          <p:nvPr/>
        </p:nvSpPr>
        <p:spPr>
          <a:xfrm>
            <a:off x="694944" y="288950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“Lake Washington Shipyards (Kirkland).” Essay 20514.</a:t>
            </a:r>
          </a:p>
        </p:txBody>
      </p:sp>
      <p:sp>
        <p:nvSpPr>
          <p:cNvPr id="12" name="TextBox 11"/>
          <p:cNvSpPr txBox="1"/>
          <p:nvPr/>
        </p:nvSpPr>
        <p:spPr>
          <a:xfrm>
            <a:off x="548640" y="3493008"/>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HISTORICAL SOCIETIES AND MUSEUMS</a:t>
            </a:r>
          </a:p>
        </p:txBody>
      </p:sp>
      <p:sp>
        <p:nvSpPr>
          <p:cNvPr id="13" name="TextBox 12"/>
          <p:cNvSpPr txBox="1"/>
          <p:nvPr/>
        </p:nvSpPr>
        <p:spPr>
          <a:xfrm>
            <a:off x="694944" y="376732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Eastside Heritage Center. “Japanese Farmers in Bellevue, 1898–1942”; “Incarceration.”</a:t>
            </a:r>
          </a:p>
        </p:txBody>
      </p:sp>
      <p:sp>
        <p:nvSpPr>
          <p:cNvPr id="14" name="TextBox 13"/>
          <p:cNvSpPr txBox="1"/>
          <p:nvPr/>
        </p:nvSpPr>
        <p:spPr>
          <a:xfrm>
            <a:off x="694944" y="3986784"/>
            <a:ext cx="5172440" cy="356616"/>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Kirkland Heritage Society. “Our History”; “On the Ways to Victory: The Lake Washington Shipyards.”</a:t>
            </a:r>
          </a:p>
        </p:txBody>
      </p:sp>
      <p:sp>
        <p:nvSpPr>
          <p:cNvPr id="15" name="TextBox 14"/>
          <p:cNvSpPr txBox="1"/>
          <p:nvPr/>
        </p:nvSpPr>
        <p:spPr>
          <a:xfrm>
            <a:off x="694944" y="4357116"/>
            <a:ext cx="5172440" cy="356616"/>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Redmond Historical Society. “Derby Days History,” reprinting the Eastside Journal, 24 August 1939.</a:t>
            </a:r>
          </a:p>
        </p:txBody>
      </p:sp>
      <p:sp>
        <p:nvSpPr>
          <p:cNvPr id="16" name="TextBox 15"/>
          <p:cNvSpPr txBox="1"/>
          <p:nvPr/>
        </p:nvSpPr>
        <p:spPr>
          <a:xfrm>
            <a:off x="694944" y="472744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Sammamish Heritage Society. “Martin Monohon.”</a:t>
            </a:r>
          </a:p>
        </p:txBody>
      </p:sp>
      <p:sp>
        <p:nvSpPr>
          <p:cNvPr id="17" name="TextBox 16"/>
          <p:cNvSpPr txBox="1"/>
          <p:nvPr/>
        </p:nvSpPr>
        <p:spPr>
          <a:xfrm>
            <a:off x="694944" y="494690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Densho Digital Archive. Oral histories of the 1942 removal.</a:t>
            </a:r>
          </a:p>
        </p:txBody>
      </p:sp>
      <p:sp>
        <p:nvSpPr>
          <p:cNvPr id="18" name="TextBox 17"/>
          <p:cNvSpPr txBox="1"/>
          <p:nvPr/>
        </p:nvSpPr>
        <p:spPr>
          <a:xfrm>
            <a:off x="6324584" y="1517904"/>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GOVERNMENT AND LEGAL SOURCES</a:t>
            </a:r>
          </a:p>
        </p:txBody>
      </p:sp>
      <p:sp>
        <p:nvSpPr>
          <p:cNvPr id="19" name="TextBox 18"/>
          <p:cNvSpPr txBox="1"/>
          <p:nvPr/>
        </p:nvSpPr>
        <p:spPr>
          <a:xfrm>
            <a:off x="6470888" y="179222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City of Redmond. “City Landmarks.” City of Bellevue and City of Sammamish history pages.</a:t>
            </a:r>
          </a:p>
        </p:txBody>
      </p:sp>
      <p:sp>
        <p:nvSpPr>
          <p:cNvPr id="20" name="TextBox 19"/>
          <p:cNvSpPr txBox="1"/>
          <p:nvPr/>
        </p:nvSpPr>
        <p:spPr>
          <a:xfrm>
            <a:off x="6470888" y="201168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National Register of Historic Places. Peter Kirk Building listing, 1973.</a:t>
            </a:r>
          </a:p>
        </p:txBody>
      </p:sp>
      <p:sp>
        <p:nvSpPr>
          <p:cNvPr id="21" name="TextBox 20"/>
          <p:cNvSpPr txBox="1"/>
          <p:nvPr/>
        </p:nvSpPr>
        <p:spPr>
          <a:xfrm>
            <a:off x="6470888" y="2231136"/>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Washington State Law Library. “Special Education Law, Part One — History.”</a:t>
            </a:r>
          </a:p>
        </p:txBody>
      </p:sp>
      <p:sp>
        <p:nvSpPr>
          <p:cNvPr id="22" name="TextBox 21"/>
          <p:cNvSpPr txBox="1"/>
          <p:nvPr/>
        </p:nvSpPr>
        <p:spPr>
          <a:xfrm>
            <a:off x="6470888" y="2450592"/>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RCW 28A.320.170; RCW 28A.345.130; chapter 28A.155 RCW.</a:t>
            </a:r>
          </a:p>
        </p:txBody>
      </p:sp>
      <p:sp>
        <p:nvSpPr>
          <p:cNvPr id="23" name="TextBox 22"/>
          <p:cNvSpPr txBox="1"/>
          <p:nvPr/>
        </p:nvSpPr>
        <p:spPr>
          <a:xfrm>
            <a:off x="6470888" y="267004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OSPI. Since Time Immemorial curriculum.</a:t>
            </a:r>
          </a:p>
        </p:txBody>
      </p:sp>
      <p:sp>
        <p:nvSpPr>
          <p:cNvPr id="24" name="TextBox 23"/>
          <p:cNvSpPr txBox="1"/>
          <p:nvPr/>
        </p:nvSpPr>
        <p:spPr>
          <a:xfrm>
            <a:off x="6470888" y="2889504"/>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U.S. Census Bureau and Washington Office of Financial Management. Population counts.</a:t>
            </a:r>
          </a:p>
        </p:txBody>
      </p:sp>
      <p:sp>
        <p:nvSpPr>
          <p:cNvPr id="25" name="TextBox 24"/>
          <p:cNvSpPr txBox="1"/>
          <p:nvPr/>
        </p:nvSpPr>
        <p:spPr>
          <a:xfrm>
            <a:off x="6324584" y="3493008"/>
            <a:ext cx="5318744" cy="237744"/>
          </a:xfrm>
          <a:prstGeom prst="rect">
            <a:avLst/>
          </a:prstGeom>
          <a:noFill/>
        </p:spPr>
        <p:txBody>
          <a:bodyPr wrap="square" lIns="0" tIns="0" rIns="0" bIns="0" anchor="t">
            <a:spAutoFit/>
          </a:bodyPr>
          <a:lstStyle/>
          <a:p>
            <a:pPr algn="l">
              <a:lnSpc>
                <a:spcPct val="100000"/>
              </a:lnSpc>
            </a:pPr>
            <a:r>
              <a:rPr sz="950" b="1" i="0" spc="130">
                <a:solidFill>
                  <a:srgbClr val="B8A189"/>
                </a:solidFill>
                <a:latin typeface="Calibri"/>
              </a:rPr>
              <a:t>NEWS AND REPORTING</a:t>
            </a:r>
          </a:p>
        </p:txBody>
      </p:sp>
      <p:sp>
        <p:nvSpPr>
          <p:cNvPr id="26" name="TextBox 25"/>
          <p:cNvSpPr txBox="1"/>
          <p:nvPr/>
        </p:nvSpPr>
        <p:spPr>
          <a:xfrm>
            <a:off x="6470888" y="3767328"/>
            <a:ext cx="5172440" cy="356616"/>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The Seattle Times. Bear Creek excavation, 2008; Amazon's Bellevue expansion; Sound Transit East Link.</a:t>
            </a:r>
          </a:p>
        </p:txBody>
      </p:sp>
      <p:sp>
        <p:nvSpPr>
          <p:cNvPr id="27" name="TextBox 26"/>
          <p:cNvSpPr txBox="1"/>
          <p:nvPr/>
        </p:nvSpPr>
        <p:spPr>
          <a:xfrm>
            <a:off x="6470888" y="413766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GeekWire. Amazon Bellevue job announcements; Google Kirkland campus.</a:t>
            </a:r>
          </a:p>
        </p:txBody>
      </p:sp>
      <p:sp>
        <p:nvSpPr>
          <p:cNvPr id="28" name="TextBox 27"/>
          <p:cNvSpPr txBox="1"/>
          <p:nvPr/>
        </p:nvSpPr>
        <p:spPr>
          <a:xfrm>
            <a:off x="6470888" y="4357116"/>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Redmond Reporter, 7 November 2016. Downtown landmark buildings.</a:t>
            </a:r>
          </a:p>
        </p:txBody>
      </p:sp>
      <p:sp>
        <p:nvSpPr>
          <p:cNvPr id="29" name="TextBox 28"/>
          <p:cNvSpPr txBox="1"/>
          <p:nvPr/>
        </p:nvSpPr>
        <p:spPr>
          <a:xfrm>
            <a:off x="6470888" y="4576572"/>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Banel, Feliks. “Echoes of Eastside Rail History.” MyNorthwest, April 2024.</a:t>
            </a:r>
          </a:p>
        </p:txBody>
      </p:sp>
      <p:sp>
        <p:nvSpPr>
          <p:cNvPr id="30" name="TextBox 29"/>
          <p:cNvSpPr txBox="1"/>
          <p:nvPr/>
        </p:nvSpPr>
        <p:spPr>
          <a:xfrm>
            <a:off x="6470888" y="4796028"/>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Snoqualmie Tribe, Muckleshoot Indian Tribe and Tulalip Tribes. Public tribal materials.</a:t>
            </a:r>
          </a:p>
        </p:txBody>
      </p:sp>
      <p:sp>
        <p:nvSpPr>
          <p:cNvPr id="31" name="Rounded Rectangle 30"/>
          <p:cNvSpPr/>
          <p:nvPr/>
        </p:nvSpPr>
        <p:spPr>
          <a:xfrm>
            <a:off x="548640" y="6053328"/>
            <a:ext cx="11094689" cy="548640"/>
          </a:xfrm>
          <a:prstGeom prst="roundRect">
            <a:avLst>
              <a:gd name="adj" fmla="val 6000"/>
            </a:avLst>
          </a:prstGeom>
          <a:solidFill>
            <a:srgbClr val="2C454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a:p>
        </p:txBody>
      </p:sp>
      <p:sp>
        <p:nvSpPr>
          <p:cNvPr id="32" name="TextBox 31"/>
          <p:cNvSpPr txBox="1"/>
          <p:nvPr/>
        </p:nvSpPr>
        <p:spPr>
          <a:xfrm>
            <a:off x="804672" y="6053328"/>
            <a:ext cx="10582625" cy="548640"/>
          </a:xfrm>
          <a:prstGeom prst="rect">
            <a:avLst/>
          </a:prstGeom>
          <a:noFill/>
        </p:spPr>
        <p:txBody>
          <a:bodyPr wrap="square" lIns="0" tIns="0" rIns="0" bIns="0" anchor="ctr">
            <a:spAutoFit/>
          </a:bodyPr>
          <a:lstStyle/>
          <a:p>
            <a:pPr algn="l">
              <a:lnSpc>
                <a:spcPct val="100000"/>
              </a:lnSpc>
            </a:pPr>
            <a:r>
              <a:rPr sz="1000" b="0" i="1">
                <a:solidFill>
                  <a:srgbClr val="FFFFFF"/>
                </a:solidFill>
                <a:latin typeface="Calibri"/>
              </a:rPr>
              <a:t>Image rights: photographs are used for classroom instruction only. Confirm educational-use rights with the holding institution before any reuse outside the classroom.</a:t>
            </a:r>
          </a:p>
        </p:txBody>
      </p:sp>
      <p:sp>
        <p:nvSpPr>
          <p:cNvPr id="33" name="TextBox 32"/>
          <p:cNvSpPr txBox="1"/>
          <p:nvPr/>
        </p:nvSpPr>
        <p:spPr>
          <a:xfrm>
            <a:off x="11414729" y="6437376"/>
            <a:ext cx="411480" cy="292608"/>
          </a:xfrm>
          <a:prstGeom prst="rect">
            <a:avLst/>
          </a:prstGeom>
          <a:noFill/>
        </p:spPr>
        <p:txBody>
          <a:bodyPr wrap="square" lIns="0" tIns="0" rIns="0" bIns="0" anchor="ctr">
            <a:spAutoFit/>
          </a:bodyPr>
          <a:lstStyle/>
          <a:p>
            <a:pPr algn="r">
              <a:lnSpc>
                <a:spcPct val="100000"/>
              </a:lnSpc>
            </a:pPr>
            <a:r>
              <a:rPr sz="900" b="0" i="0">
                <a:solidFill>
                  <a:srgbClr val="6E6260"/>
                </a:solidFill>
                <a:latin typeface="Calibri"/>
              </a:rPr>
              <a:t>35</a:t>
            </a:r>
          </a:p>
        </p:txBody>
      </p:sp>
      <p:sp>
        <p:nvSpPr>
          <p:cNvPr id="34" name="Badge"/>
          <p:cNvSpPr/>
          <p:nvPr/>
        </p:nvSpPr>
        <p:spPr>
          <a:xfrm>
            <a:off x="10890504" y="301752"/>
            <a:ext cx="749808" cy="274320"/>
          </a:xfrm>
          <a:prstGeom prst="roundRect">
            <a:avLst>
              <a:gd name="adj" fmla="val 16667"/>
            </a:avLst>
          </a:prstGeom>
          <a:solidFill>
            <a:srgbClr val="FFFFFF">
              <a:alpha val="22000"/>
            </a:srgbClr>
          </a:solidFill>
          <a:ln/>
        </p:spPr>
        <p:txBody>
          <a:bodyPr/>
          <a:lstStyle/>
          <a:p>
            <a:endParaRPr lang="en-US"/>
          </a:p>
        </p:txBody>
      </p:sp>
      <p:sp>
        <p:nvSpPr>
          <p:cNvPr id="35" name="Badge Text"/>
          <p:cNvSpPr txBox="1"/>
          <p:nvPr/>
        </p:nvSpPr>
        <p:spPr>
          <a:xfrm>
            <a:off x="10890504" y="301752"/>
            <a:ext cx="749808" cy="274320"/>
          </a:xfrm>
          <a:prstGeom prst="rect">
            <a:avLst/>
          </a:prstGeom>
          <a:noFill/>
          <a:ln/>
        </p:spPr>
        <p:txBody>
          <a:bodyPr wrap="square" rtlCol="0" anchor="ctr"/>
          <a:lstStyle/>
          <a:p>
            <a:pPr marL="0" indent="0" algn="ctr">
              <a:buNone/>
            </a:pPr>
            <a:r>
              <a:rPr lang="en-US" sz="950" b="1" kern="0" spc="100" dirty="0">
                <a:solidFill>
                  <a:srgbClr val="FFFFFF"/>
                </a:solidFill>
                <a:latin typeface="Calibri" pitchFamily="34" charset="0"/>
                <a:ea typeface="Calibri" pitchFamily="34" charset="-122"/>
                <a:cs typeface="Calibri" pitchFamily="34" charset="-120"/>
              </a:rPr>
              <a:t>CORE</a:t>
            </a:r>
            <a:endParaRPr lang="en-US" sz="950" dirty="0"/>
          </a:p>
        </p:txBody>
      </p:sp>
      <p:sp>
        <p:nvSpPr>
          <p:cNvPr id="36" name="TextBox cite 36"/>
          <p:cNvSpPr txBox="1"/>
          <p:nvPr/>
        </p:nvSpPr>
        <p:spPr>
          <a:xfrm>
            <a:off x="694944" y="310896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“Lake Washington Ship Canal.” Essays 686 and 1444; “Lake Washington.” Essay 20273.</a:t>
            </a:r>
          </a:p>
        </p:txBody>
      </p:sp>
      <p:sp>
        <p:nvSpPr>
          <p:cNvPr id="37" name="TextBox cite 37"/>
          <p:cNvSpPr txBox="1"/>
          <p:nvPr/>
        </p:nvSpPr>
        <p:spPr>
          <a:xfrm>
            <a:off x="6470888" y="3108960"/>
            <a:ext cx="5172440" cy="205740"/>
          </a:xfrm>
          <a:prstGeom prst="rect">
            <a:avLst/>
          </a:prstGeom>
          <a:noFill/>
        </p:spPr>
        <p:txBody>
          <a:bodyPr wrap="square" lIns="0" tIns="0" rIns="0" bIns="0" anchor="t">
            <a:spAutoFit/>
          </a:bodyPr>
          <a:lstStyle/>
          <a:p>
            <a:pPr algn="l">
              <a:lnSpc>
                <a:spcPct val="105000"/>
              </a:lnSpc>
            </a:pPr>
            <a:r>
              <a:rPr sz="919" b="0" i="0">
                <a:solidFill>
                  <a:srgbClr val="F3F2ED"/>
                </a:solidFill>
                <a:latin typeface="Calibri"/>
              </a:rPr>
              <a:t>City of Kirkland. Comprehensive Plan history appendix (Lorraine McConaghy).</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217</TotalTime>
  <Words>9517</Words>
  <Application>Microsoft Macintosh PowerPoint</Application>
  <PresentationFormat>Widescreen</PresentationFormat>
  <Paragraphs>530</Paragraphs>
  <Slides>32</Slides>
  <Notes>32</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32</vt:i4>
      </vt:variant>
    </vt:vector>
  </HeadingPairs>
  <TitlesOfParts>
    <vt:vector size="36" baseType="lpstr">
      <vt:lpstr>Arial</vt:lpstr>
      <vt:lpstr>Calibri</vt:lpstr>
      <vt:lpstr>Cambria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Hao, Richard (Student)</cp:lastModifiedBy>
  <cp:revision>5</cp:revision>
  <dcterms:created xsi:type="dcterms:W3CDTF">2026-08-25T09:33:11Z</dcterms:created>
  <dcterms:modified xsi:type="dcterms:W3CDTF">2026-08-28T09:08:59Z</dcterms:modified>
</cp:coreProperties>
</file>